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57" r:id="rId3"/>
    <p:sldId id="265" r:id="rId4"/>
    <p:sldId id="271" r:id="rId5"/>
    <p:sldId id="277" r:id="rId6"/>
    <p:sldId id="279" r:id="rId7"/>
    <p:sldId id="266" r:id="rId8"/>
    <p:sldId id="262" r:id="rId9"/>
    <p:sldId id="269" r:id="rId10"/>
    <p:sldId id="278" r:id="rId11"/>
    <p:sldId id="276" r:id="rId12"/>
    <p:sldId id="263" r:id="rId13"/>
    <p:sldId id="270" r:id="rId14"/>
    <p:sldId id="281" r:id="rId15"/>
    <p:sldId id="275" r:id="rId16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88" autoAdjust="0"/>
    <p:restoredTop sz="94626"/>
  </p:normalViewPr>
  <p:slideViewPr>
    <p:cSldViewPr>
      <p:cViewPr varScale="1">
        <p:scale>
          <a:sx n="123" d="100"/>
          <a:sy n="123" d="100"/>
        </p:scale>
        <p:origin x="643" y="101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79622A-0462-CF4B-9ED8-596B713D1752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00D4D0-6282-3343-B4EE-4DCB8B9BBA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692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5334000"/>
            <a:ext cx="9141619" cy="381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5278597"/>
            <a:ext cx="9141619" cy="533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632460"/>
            <a:ext cx="7543800" cy="297180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3713018"/>
            <a:ext cx="7543800" cy="9525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6195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599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025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5334000"/>
            <a:ext cx="9141619" cy="381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5278597"/>
            <a:ext cx="9141619" cy="533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43585"/>
            <a:ext cx="1971675" cy="479991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43585"/>
            <a:ext cx="5800725" cy="4799915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669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60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5334000"/>
            <a:ext cx="9141619" cy="381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5278597"/>
            <a:ext cx="9141619" cy="533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632460"/>
            <a:ext cx="7543800" cy="297180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3710940"/>
            <a:ext cx="7543800" cy="9525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6195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9068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38836"/>
            <a:ext cx="7543800" cy="1208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59" y="1538112"/>
            <a:ext cx="3703320" cy="3352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538113"/>
            <a:ext cx="3703320" cy="3352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373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38836"/>
            <a:ext cx="7543800" cy="1208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538377"/>
            <a:ext cx="3703320" cy="613568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151945"/>
            <a:ext cx="3703320" cy="28151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538377"/>
            <a:ext cx="3703320" cy="613568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151945"/>
            <a:ext cx="3703320" cy="28151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962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915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5334000"/>
            <a:ext cx="9141619" cy="381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5278597"/>
            <a:ext cx="9141619" cy="533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256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571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571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5299"/>
            <a:ext cx="2400300" cy="1905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609600"/>
            <a:ext cx="4869180" cy="4381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438400"/>
            <a:ext cx="2400300" cy="2815937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5383155"/>
            <a:ext cx="1963883" cy="304271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5383155"/>
            <a:ext cx="3486150" cy="304271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957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127500"/>
            <a:ext cx="9141619" cy="1587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095897"/>
            <a:ext cx="9141619" cy="533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4229100"/>
            <a:ext cx="7585234" cy="685800"/>
          </a:xfrm>
        </p:spPr>
        <p:txBody>
          <a:bodyPr lIns="91440" tIns="0" rIns="9144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095897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4922520"/>
            <a:ext cx="7584948" cy="4953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123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5334000"/>
            <a:ext cx="9144000" cy="381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5278597"/>
            <a:ext cx="9143989" cy="554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38836"/>
            <a:ext cx="7543800" cy="12089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538112"/>
            <a:ext cx="7543800" cy="33528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5383155"/>
            <a:ext cx="1854203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5383155"/>
            <a:ext cx="3617103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5383155"/>
            <a:ext cx="984019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448204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8183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0986" y="114300"/>
            <a:ext cx="7543800" cy="2590800"/>
          </a:xfrm>
        </p:spPr>
        <p:txBody>
          <a:bodyPr>
            <a:normAutofit/>
          </a:bodyPr>
          <a:lstStyle/>
          <a:p>
            <a:r>
              <a:rPr lang="en-US" sz="3600" dirty="0"/>
              <a:t>Startup Name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38100"/>
            <a:ext cx="1261137" cy="553978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b="1" dirty="0"/>
              <a:t>Company </a:t>
            </a:r>
          </a:p>
          <a:p>
            <a:pPr algn="ctr"/>
            <a:r>
              <a:rPr lang="en-US" b="1" dirty="0"/>
              <a:t>Logo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043444" y="3841750"/>
            <a:ext cx="6400800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Founder(s) Name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>
                <a:solidFill>
                  <a:schemeClr val="tx1">
                    <a:tint val="75000"/>
                  </a:schemeClr>
                </a:solidFill>
              </a:rPr>
              <a:t>Location/State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Category:</a:t>
            </a:r>
            <a:r>
              <a:rPr kumimoji="0" lang="en-US" b="0" i="0" u="none" strike="noStrike" kern="1200" cap="none" spc="0" normalizeH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 SOP/AOP/SAIP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5902" y="3154918"/>
            <a:ext cx="2443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Tagline/Concept Note:</a:t>
            </a:r>
          </a:p>
        </p:txBody>
      </p:sp>
      <p:sp>
        <p:nvSpPr>
          <p:cNvPr id="12" name="Footer Placeholder 3"/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15 – RKVY-RAFTAAR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4D64852B-2DAF-F9A6-283B-FB44DD5E6870}"/>
              </a:ext>
            </a:extLst>
          </p:cNvPr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 / AOP/ SAIP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6220079" y="-14593"/>
            <a:ext cx="2847721" cy="738493"/>
            <a:chOff x="5872133" y="13008"/>
            <a:chExt cx="2847721" cy="738493"/>
          </a:xfrm>
        </p:grpSpPr>
        <p:pic>
          <p:nvPicPr>
            <p:cNvPr id="9" name="Picture 8" descr="C:\Users\admin\Desktop\ABI\Indian-Embelam.png">
              <a:extLst>
                <a:ext uri="{FF2B5EF4-FFF2-40B4-BE49-F238E27FC236}">
                  <a16:creationId xmlns:a16="http://schemas.microsoft.com/office/drawing/2014/main" id="{C04BA604-6C74-CDC1-2BDE-C55500267A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872133" y="128042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13" name="Picture 5" descr="Doubling of Farmer Income">
              <a:extLst>
                <a:ext uri="{FF2B5EF4-FFF2-40B4-BE49-F238E27FC236}">
                  <a16:creationId xmlns:a16="http://schemas.microsoft.com/office/drawing/2014/main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324600" y="147819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8465" y="13008"/>
              <a:ext cx="1053854" cy="70195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53400" y="107014"/>
              <a:ext cx="566454" cy="56645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619" y="409053"/>
            <a:ext cx="8229600" cy="95250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Prototype development stages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884903" y="1989137"/>
            <a:ext cx="8229600" cy="914400"/>
          </a:xfrm>
        </p:spPr>
        <p:txBody>
          <a:bodyPr>
            <a:norm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Include images of your prototypes (Phase wise)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10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 / AOP/ SAIP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EC4B6A55-007C-ABB3-5B3F-EE302E8CDD4E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15– RKVY-RAFTAAR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EAEFB7D-D790-683C-6D93-C8C6A3B6620F}"/>
              </a:ext>
            </a:extLst>
          </p:cNvPr>
          <p:cNvGrpSpPr/>
          <p:nvPr/>
        </p:nvGrpSpPr>
        <p:grpSpPr>
          <a:xfrm>
            <a:off x="6189278" y="13008"/>
            <a:ext cx="2847721" cy="724751"/>
            <a:chOff x="5872133" y="13008"/>
            <a:chExt cx="2847721" cy="724751"/>
          </a:xfrm>
        </p:grpSpPr>
        <p:pic>
          <p:nvPicPr>
            <p:cNvPr id="5" name="Picture 4" descr="C:\Users\admin\Desktop\ABI\Indian-Embelam.png">
              <a:extLst>
                <a:ext uri="{FF2B5EF4-FFF2-40B4-BE49-F238E27FC236}">
                  <a16:creationId xmlns:a16="http://schemas.microsoft.com/office/drawing/2014/main" id="{57607EDA-C8DF-0B3D-D0E3-C6FB39D630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872133" y="1143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6" name="Picture 5" descr="Doubling of Farmer Income">
              <a:extLst>
                <a:ext uri="{FF2B5EF4-FFF2-40B4-BE49-F238E27FC236}">
                  <a16:creationId xmlns:a16="http://schemas.microsoft.com/office/drawing/2014/main" id="{C4EAF1FE-BC5B-FBDD-F644-3469122978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324600" y="118562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DB34FCA6-1B61-B9EB-AC1A-C111437C280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8465" y="13008"/>
              <a:ext cx="1053854" cy="701950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A8AB964A-05F4-CA2B-14CE-A4FA29FB90F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53400" y="107014"/>
              <a:ext cx="566454" cy="5664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6054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2948" y="600775"/>
            <a:ext cx="8229600" cy="37716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Product/Service Flow Chart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33400" y="1485900"/>
            <a:ext cx="78486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b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</a:rPr>
              <a:t>Include clear and relevant images/flowcharts/line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 diagrams/ sketches</a:t>
            </a:r>
            <a:endParaRPr kumimoji="0" lang="en-US" b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Include images of field visits/ market survey if available</a:t>
            </a:r>
            <a:endParaRPr kumimoji="0" lang="en-US" b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b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 / AOP/ SAIP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793081F2-DFED-A76A-7774-E641EB8F9CD6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15 – RKVY-RAFTAAR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6B1E478-2DF7-60F7-34A7-4EF02DF611F1}"/>
              </a:ext>
            </a:extLst>
          </p:cNvPr>
          <p:cNvGrpSpPr/>
          <p:nvPr/>
        </p:nvGrpSpPr>
        <p:grpSpPr>
          <a:xfrm>
            <a:off x="6144208" y="13008"/>
            <a:ext cx="2847721" cy="724751"/>
            <a:chOff x="5872133" y="13008"/>
            <a:chExt cx="2847721" cy="724751"/>
          </a:xfrm>
        </p:grpSpPr>
        <p:pic>
          <p:nvPicPr>
            <p:cNvPr id="5" name="Picture 4" descr="C:\Users\admin\Desktop\ABI\Indian-Embelam.png">
              <a:extLst>
                <a:ext uri="{FF2B5EF4-FFF2-40B4-BE49-F238E27FC236}">
                  <a16:creationId xmlns:a16="http://schemas.microsoft.com/office/drawing/2014/main" id="{287C250E-3B24-0C2D-30A9-41CBBA0CCF8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872133" y="1143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6" name="Picture 5" descr="Doubling of Farmer Income">
              <a:extLst>
                <a:ext uri="{FF2B5EF4-FFF2-40B4-BE49-F238E27FC236}">
                  <a16:creationId xmlns:a16="http://schemas.microsoft.com/office/drawing/2014/main" id="{EFE7969C-6D2F-DFEC-6F6B-B36AC905FA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324600" y="118562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670DC893-0FDA-56C6-FC33-FD48DA51AFB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8465" y="13008"/>
              <a:ext cx="1053854" cy="701950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DC1AB67D-7927-1091-1361-82ABEC76E5C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53400" y="107014"/>
              <a:ext cx="566454" cy="5664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024761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03787" y="381000"/>
            <a:ext cx="8229600" cy="9525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Innovation/USP/Competitive Advantages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762000" y="1485896"/>
            <a:ext cx="8229600" cy="1600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Key advantages over your competitors: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Technology / Process Involved: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000" dirty="0"/>
              <a:t>Validation: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000" dirty="0"/>
              <a:t>Status of Patent/Copyrights/Trademark:</a:t>
            </a:r>
          </a:p>
          <a:p>
            <a:pPr marL="342900" lvl="0" indent="-342900">
              <a:spcBef>
                <a:spcPct val="20000"/>
              </a:spcBef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12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 / AOP/ SAIP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FE5A27B6-BD27-C353-8AD3-08FAA1584640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15– RKVY-RAFTAAR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DC44F33-9BD4-924B-39EA-2AE5B8899F0C}"/>
              </a:ext>
            </a:extLst>
          </p:cNvPr>
          <p:cNvGrpSpPr/>
          <p:nvPr/>
        </p:nvGrpSpPr>
        <p:grpSpPr>
          <a:xfrm>
            <a:off x="6172200" y="-1863"/>
            <a:ext cx="2847721" cy="724751"/>
            <a:chOff x="5872133" y="13008"/>
            <a:chExt cx="2847721" cy="724751"/>
          </a:xfrm>
        </p:grpSpPr>
        <p:pic>
          <p:nvPicPr>
            <p:cNvPr id="4" name="Picture 3" descr="C:\Users\admin\Desktop\ABI\Indian-Embelam.png">
              <a:extLst>
                <a:ext uri="{FF2B5EF4-FFF2-40B4-BE49-F238E27FC236}">
                  <a16:creationId xmlns:a16="http://schemas.microsoft.com/office/drawing/2014/main" id="{0533E77D-A43B-B123-2D1B-A2F3BC8A048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872133" y="1143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5" name="Picture 5" descr="Doubling of Farmer Income">
              <a:extLst>
                <a:ext uri="{FF2B5EF4-FFF2-40B4-BE49-F238E27FC236}">
                  <a16:creationId xmlns:a16="http://schemas.microsoft.com/office/drawing/2014/main" id="{FCECA3CD-A2FB-0E0C-979F-05C7798C70D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324600" y="118562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5DF0C69-B3CC-C617-B091-FA47C79B227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8465" y="13008"/>
              <a:ext cx="1053854" cy="70195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822270F5-E9AD-5EFE-AAA6-2C03A7B9D30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53400" y="107014"/>
              <a:ext cx="566454" cy="56645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17040"/>
            <a:ext cx="8229600" cy="95250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Licenses/Certifications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838200" y="1960154"/>
            <a:ext cx="8229600" cy="914400"/>
          </a:xfrm>
        </p:spPr>
        <p:txBody>
          <a:bodyPr>
            <a:norm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Include any valid licenses or certifications available for your proposed business</a:t>
            </a: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You can either include the images or mention the details in few sentences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10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 / AOP/ SAIP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754F48DC-3F2C-4C38-B5EB-F66CE58AD404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15– RKVY-RAFTAAR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88F3736-FE47-6A7C-4BBE-2BA983D2A10C}"/>
              </a:ext>
            </a:extLst>
          </p:cNvPr>
          <p:cNvGrpSpPr/>
          <p:nvPr/>
        </p:nvGrpSpPr>
        <p:grpSpPr>
          <a:xfrm>
            <a:off x="6196139" y="-18872"/>
            <a:ext cx="2847721" cy="724751"/>
            <a:chOff x="5872133" y="13008"/>
            <a:chExt cx="2847721" cy="724751"/>
          </a:xfrm>
        </p:grpSpPr>
        <p:pic>
          <p:nvPicPr>
            <p:cNvPr id="5" name="Picture 4" descr="C:\Users\admin\Desktop\ABI\Indian-Embelam.png">
              <a:extLst>
                <a:ext uri="{FF2B5EF4-FFF2-40B4-BE49-F238E27FC236}">
                  <a16:creationId xmlns:a16="http://schemas.microsoft.com/office/drawing/2014/main" id="{FF4BE67C-904F-3AA0-706E-5BDB3676776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872133" y="1143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6" name="Picture 5" descr="Doubling of Farmer Income">
              <a:extLst>
                <a:ext uri="{FF2B5EF4-FFF2-40B4-BE49-F238E27FC236}">
                  <a16:creationId xmlns:a16="http://schemas.microsoft.com/office/drawing/2014/main" id="{019BD097-FA53-242A-E9D6-044E81D98A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324600" y="118562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504ADAF0-42EA-F6A4-415F-C55D29F7926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8465" y="13008"/>
              <a:ext cx="1053854" cy="701950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F1130A14-83CD-C18A-72D3-F2B1C7040FF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53400" y="107014"/>
              <a:ext cx="566454" cy="56645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17040"/>
            <a:ext cx="8229600" cy="9525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Go to Market Strategy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10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 / AOP/ SAIP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754F48DC-3F2C-4C38-B5EB-F66CE58AD404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15 – RKVY-RAFTAAR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629B6B-6A8A-90E4-40F7-872C1018E744}"/>
              </a:ext>
            </a:extLst>
          </p:cNvPr>
          <p:cNvSpPr txBox="1">
            <a:spLocks/>
          </p:cNvSpPr>
          <p:nvPr/>
        </p:nvSpPr>
        <p:spPr>
          <a:xfrm>
            <a:off x="906412" y="1588060"/>
            <a:ext cx="8093175" cy="2538880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10000"/>
          </a:bodyPr>
          <a:lstStyle>
            <a:lvl1pPr marL="68580" indent="-68580" algn="l" defTabSz="6858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8803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2519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56235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9951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1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n-US" sz="1350" b="1" dirty="0"/>
              <a:t>What is your Marketing Strategy </a:t>
            </a:r>
            <a:br>
              <a:rPr lang="en-US" sz="1350" dirty="0"/>
            </a:br>
            <a:endParaRPr lang="en-US" sz="1350" dirty="0"/>
          </a:p>
          <a:p>
            <a:pPr marL="0" indent="0">
              <a:buFont typeface="Calibri" panose="020F0502020204030204" pitchFamily="34" charset="0"/>
              <a:buNone/>
            </a:pPr>
            <a:r>
              <a:rPr lang="en-US" sz="1350" dirty="0"/>
              <a:t>How you going to sell</a:t>
            </a:r>
          </a:p>
          <a:p>
            <a:pPr marL="0" indent="0">
              <a:buFont typeface="Calibri" panose="020F0502020204030204" pitchFamily="34" charset="0"/>
              <a:buNone/>
            </a:pPr>
            <a:endParaRPr lang="en-US" sz="1350" dirty="0"/>
          </a:p>
          <a:p>
            <a:pPr marL="470297" indent="-13573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How you going to promote your product to market</a:t>
            </a:r>
          </a:p>
          <a:p>
            <a:pPr marL="470297" indent="-13573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Marketing Plan</a:t>
            </a:r>
          </a:p>
          <a:p>
            <a:pPr marL="470297" indent="-13573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Brand establishment strategies</a:t>
            </a:r>
          </a:p>
          <a:p>
            <a:pPr marL="470297" indent="-13573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Customer acquisition methods</a:t>
            </a:r>
          </a:p>
          <a:p>
            <a:pPr marL="470297" indent="-13573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Go to Market approach</a:t>
            </a:r>
          </a:p>
          <a:p>
            <a:pPr marL="470297" indent="-13573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Digital Marketing – Social Media Platforms</a:t>
            </a:r>
          </a:p>
          <a:p>
            <a:pPr marL="470297" indent="-13573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Packaging style </a:t>
            </a:r>
          </a:p>
          <a:p>
            <a:pPr marL="470297" indent="-13573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B2B or B2C or B2B2C - selling method - supply channels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C4C6F1C-7BFC-B033-0A09-B2863B7E763B}"/>
              </a:ext>
            </a:extLst>
          </p:cNvPr>
          <p:cNvGrpSpPr/>
          <p:nvPr/>
        </p:nvGrpSpPr>
        <p:grpSpPr>
          <a:xfrm>
            <a:off x="6145646" y="15756"/>
            <a:ext cx="2847721" cy="724751"/>
            <a:chOff x="5872133" y="13008"/>
            <a:chExt cx="2847721" cy="724751"/>
          </a:xfrm>
        </p:grpSpPr>
        <p:pic>
          <p:nvPicPr>
            <p:cNvPr id="6" name="Picture 5" descr="C:\Users\admin\Desktop\ABI\Indian-Embelam.png">
              <a:extLst>
                <a:ext uri="{FF2B5EF4-FFF2-40B4-BE49-F238E27FC236}">
                  <a16:creationId xmlns:a16="http://schemas.microsoft.com/office/drawing/2014/main" id="{7FBDCF84-DB09-98B1-0347-035BAE295E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872133" y="1143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7" name="Picture 5" descr="Doubling of Farmer Income">
              <a:extLst>
                <a:ext uri="{FF2B5EF4-FFF2-40B4-BE49-F238E27FC236}">
                  <a16:creationId xmlns:a16="http://schemas.microsoft.com/office/drawing/2014/main" id="{F7DEA0CD-8900-56FC-F8D2-EE3EB8558CB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324600" y="118562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E75F7221-2B17-DFC5-224D-6ACBDD9955A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8465" y="13008"/>
              <a:ext cx="1053854" cy="701950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569B678C-2CE1-703B-08BA-587571A638B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53400" y="107014"/>
              <a:ext cx="566454" cy="5664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748652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7986"/>
            <a:ext cx="8229600" cy="95250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General Instructions for applicants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914400" y="1826605"/>
            <a:ext cx="7620000" cy="148809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1400" dirty="0"/>
              <a:t> Use bullet points on the slides rather than long sentences and paragraphs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/>
              <a:t> Keep your presentation simple and to the point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/>
              <a:t> Do proper homework before uploading presentation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/>
              <a:t> Committee decision is final. 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10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 / AOP/ SAIP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CCF96F-205E-59E2-8D4F-F94268671508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15– RKVY-RAFTAAR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9483B1E-C510-FB5A-00B2-DAFFF61E1009}"/>
              </a:ext>
            </a:extLst>
          </p:cNvPr>
          <p:cNvGrpSpPr/>
          <p:nvPr/>
        </p:nvGrpSpPr>
        <p:grpSpPr>
          <a:xfrm>
            <a:off x="6172200" y="8553"/>
            <a:ext cx="2847721" cy="724751"/>
            <a:chOff x="5872133" y="13008"/>
            <a:chExt cx="2847721" cy="724751"/>
          </a:xfrm>
        </p:grpSpPr>
        <p:pic>
          <p:nvPicPr>
            <p:cNvPr id="5" name="Picture 4" descr="C:\Users\admin\Desktop\ABI\Indian-Embelam.png">
              <a:extLst>
                <a:ext uri="{FF2B5EF4-FFF2-40B4-BE49-F238E27FC236}">
                  <a16:creationId xmlns:a16="http://schemas.microsoft.com/office/drawing/2014/main" id="{E5122243-1AA9-7E62-7ED8-F35086CEE4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872133" y="1143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6" name="Picture 5" descr="Doubling of Farmer Income">
              <a:extLst>
                <a:ext uri="{FF2B5EF4-FFF2-40B4-BE49-F238E27FC236}">
                  <a16:creationId xmlns:a16="http://schemas.microsoft.com/office/drawing/2014/main" id="{C7F62E62-8401-F0AD-78B9-B02A1FA4ACE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324600" y="118562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556191E0-73A4-9BBF-E4B4-8499B09AC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8465" y="13008"/>
              <a:ext cx="1053854" cy="701950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6D516F6E-20F2-31FC-EEE6-AB2A71FFCCD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53400" y="107014"/>
              <a:ext cx="566454" cy="56645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85900"/>
            <a:ext cx="3025877" cy="304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/>
              <a:t>Problem:</a:t>
            </a:r>
          </a:p>
          <a:p>
            <a:pPr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1600" i="1" dirty="0"/>
              <a:t>Explain the Problem that you are solving in few sentences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617617" y="4797733"/>
            <a:ext cx="7162800" cy="4981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 </a:t>
            </a:r>
            <a:r>
              <a:rPr lang="en-US" sz="1600" i="1" dirty="0">
                <a:solidFill>
                  <a:schemeClr val="bg2">
                    <a:lumMod val="25000"/>
                  </a:schemeClr>
                </a:solidFill>
              </a:rPr>
              <a:t>relevant images. Don’t add too much of text in the slides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-457200" y="7239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Problem and Proposed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Solution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12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SOP/AOP/ SAIP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E53F6B56-7908-73FA-D1EE-7E32ADECAB57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15– RKVY-RAFTAAR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07E8157-8E4E-6A72-9785-EB7F4A10D6C5}"/>
              </a:ext>
            </a:extLst>
          </p:cNvPr>
          <p:cNvSpPr txBox="1">
            <a:spLocks/>
          </p:cNvSpPr>
          <p:nvPr/>
        </p:nvSpPr>
        <p:spPr>
          <a:xfrm>
            <a:off x="5562600" y="1485900"/>
            <a:ext cx="3025877" cy="2819400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10000"/>
          </a:bodyPr>
          <a:lstStyle>
            <a:lvl1pPr marL="68580" indent="-68580" algn="l" defTabSz="6858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8803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2519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56235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9951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1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Calibri" panose="020F0502020204030204" pitchFamily="34" charset="0"/>
              <a:buNone/>
            </a:pPr>
            <a:r>
              <a:rPr lang="en-US" sz="2000" dirty="0"/>
              <a:t>Solution:</a:t>
            </a:r>
          </a:p>
          <a:p>
            <a:pPr>
              <a:buFont typeface="Calibri" panose="020F0502020204030204" pitchFamily="34" charset="0"/>
              <a:buNone/>
            </a:pPr>
            <a:endParaRPr lang="en-US" sz="2000" dirty="0"/>
          </a:p>
          <a:p>
            <a:r>
              <a:rPr lang="en-US" i="1" dirty="0">
                <a:solidFill>
                  <a:schemeClr val="bg2">
                    <a:lumMod val="25000"/>
                  </a:schemeClr>
                </a:solidFill>
              </a:rPr>
              <a:t>Explain your Proposed Solution in few sentences/ Prototype</a:t>
            </a:r>
          </a:p>
          <a:p>
            <a:r>
              <a:rPr lang="en-US" i="1" dirty="0">
                <a:solidFill>
                  <a:schemeClr val="bg2">
                    <a:lumMod val="25000"/>
                  </a:schemeClr>
                </a:solidFill>
              </a:rPr>
              <a:t>How do you justify your proposed solution is innovative?</a:t>
            </a:r>
          </a:p>
          <a:p>
            <a:r>
              <a:rPr lang="en-US" i="1" dirty="0">
                <a:solidFill>
                  <a:schemeClr val="bg2">
                    <a:lumMod val="25000"/>
                  </a:schemeClr>
                </a:solidFill>
              </a:rPr>
              <a:t>What is the Technology involved in development of the solution?</a:t>
            </a:r>
          </a:p>
          <a:p>
            <a:r>
              <a:rPr lang="en-US" i="1" dirty="0">
                <a:solidFill>
                  <a:schemeClr val="bg2">
                    <a:lumMod val="25000"/>
                  </a:schemeClr>
                </a:solidFill>
              </a:rPr>
              <a:t>Whether your proposed solution validated by any external agency or competent authority?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A96B695-0888-EE1E-894F-7DCD8FA4A00A}"/>
              </a:ext>
            </a:extLst>
          </p:cNvPr>
          <p:cNvGrpSpPr/>
          <p:nvPr/>
        </p:nvGrpSpPr>
        <p:grpSpPr>
          <a:xfrm>
            <a:off x="5872133" y="13008"/>
            <a:ext cx="2847721" cy="724751"/>
            <a:chOff x="5872133" y="13008"/>
            <a:chExt cx="2847721" cy="724751"/>
          </a:xfrm>
        </p:grpSpPr>
        <p:pic>
          <p:nvPicPr>
            <p:cNvPr id="6" name="Picture 5" descr="C:\Users\admin\Desktop\ABI\Indian-Embelam.png">
              <a:extLst>
                <a:ext uri="{FF2B5EF4-FFF2-40B4-BE49-F238E27FC236}">
                  <a16:creationId xmlns:a16="http://schemas.microsoft.com/office/drawing/2014/main" id="{835C1B9A-D51D-5529-7260-1F6EB67822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872133" y="1143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7" name="Picture 5" descr="Doubling of Farmer Income">
              <a:extLst>
                <a:ext uri="{FF2B5EF4-FFF2-40B4-BE49-F238E27FC236}">
                  <a16:creationId xmlns:a16="http://schemas.microsoft.com/office/drawing/2014/main" id="{C92B234D-60C8-DBFF-FD88-2D44A510017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324600" y="118562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B676B682-76EB-CFEC-DF2D-BADC7B57558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8465" y="13008"/>
              <a:ext cx="1053854" cy="701950"/>
            </a:xfrm>
            <a:prstGeom prst="rect">
              <a:avLst/>
            </a:prstGeom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88ABB6AF-9645-85E5-0360-89C14EEF681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53400" y="107014"/>
              <a:ext cx="566454" cy="56645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 txBox="1">
            <a:spLocks/>
          </p:cNvSpPr>
          <p:nvPr/>
        </p:nvSpPr>
        <p:spPr>
          <a:xfrm>
            <a:off x="762000" y="1682543"/>
            <a:ext cx="6858000" cy="2743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Progress Made - 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Milestones Achieved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Idea Validation - </a:t>
            </a:r>
            <a:r>
              <a:rPr lang="en-IN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Prototype Developed - 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Patent Received </a:t>
            </a:r>
            <a:endParaRPr lang="en-IN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Awards and Recognitions Received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Status of Funding – Loan/subsidy/Own fund/Investors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Collaborations and tie-ups, if any</a:t>
            </a:r>
            <a:endParaRPr lang="en-US" dirty="0"/>
          </a:p>
          <a:p>
            <a:pPr marL="342900" indent="-342900">
              <a:spcBef>
                <a:spcPct val="20000"/>
              </a:spcBef>
            </a:pPr>
            <a:endParaRPr lang="en-US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762000" y="219551"/>
            <a:ext cx="8229600" cy="9525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Current Status</a:t>
            </a: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 / AOP/ SAIP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80BF145D-C81F-7BE5-CCCB-136D4192DFC5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15 – RKVY-RAFTAAR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5C7FB92-538E-97CC-31AF-83DDB7E372A0}"/>
              </a:ext>
            </a:extLst>
          </p:cNvPr>
          <p:cNvGrpSpPr/>
          <p:nvPr/>
        </p:nvGrpSpPr>
        <p:grpSpPr>
          <a:xfrm>
            <a:off x="5872133" y="13008"/>
            <a:ext cx="2847721" cy="724751"/>
            <a:chOff x="5872133" y="13008"/>
            <a:chExt cx="2847721" cy="724751"/>
          </a:xfrm>
        </p:grpSpPr>
        <p:pic>
          <p:nvPicPr>
            <p:cNvPr id="4" name="Picture 3" descr="C:\Users\admin\Desktop\ABI\Indian-Embelam.png">
              <a:extLst>
                <a:ext uri="{FF2B5EF4-FFF2-40B4-BE49-F238E27FC236}">
                  <a16:creationId xmlns:a16="http://schemas.microsoft.com/office/drawing/2014/main" id="{46767203-D884-E485-7556-C95767C17A0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872133" y="1143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5" name="Picture 5" descr="Doubling of Farmer Income">
              <a:extLst>
                <a:ext uri="{FF2B5EF4-FFF2-40B4-BE49-F238E27FC236}">
                  <a16:creationId xmlns:a16="http://schemas.microsoft.com/office/drawing/2014/main" id="{9798C4A1-AF04-421B-9619-A7F10EC59A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324600" y="118562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80EB96D8-1EA5-7940-79F4-BC818E5F299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8465" y="13008"/>
              <a:ext cx="1053854" cy="70195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E1CCBF0-6358-15CD-446A-F0397E85B91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53400" y="107014"/>
              <a:ext cx="566454" cy="56645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2110" y="409053"/>
            <a:ext cx="8229600" cy="9525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Field Trails/ Product testing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902110" y="1989137"/>
            <a:ext cx="8229600" cy="914400"/>
          </a:xfrm>
        </p:spPr>
        <p:txBody>
          <a:bodyPr>
            <a:norm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Include images that act as proof for field trails / product testing</a:t>
            </a: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Include verifiable testimonials from your potential or existing customers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10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 / AOP/ SAIP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5AEE19E7-1BFF-998A-2D65-D4BC4501DC37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15 – RKVY-RAFTAAR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0036E16-08FA-ACA6-DBEC-01C3805748FC}"/>
              </a:ext>
            </a:extLst>
          </p:cNvPr>
          <p:cNvGrpSpPr/>
          <p:nvPr/>
        </p:nvGrpSpPr>
        <p:grpSpPr>
          <a:xfrm>
            <a:off x="5872133" y="13008"/>
            <a:ext cx="2847721" cy="724751"/>
            <a:chOff x="5872133" y="13008"/>
            <a:chExt cx="2847721" cy="724751"/>
          </a:xfrm>
        </p:grpSpPr>
        <p:pic>
          <p:nvPicPr>
            <p:cNvPr id="5" name="Picture 4" descr="C:\Users\admin\Desktop\ABI\Indian-Embelam.png">
              <a:extLst>
                <a:ext uri="{FF2B5EF4-FFF2-40B4-BE49-F238E27FC236}">
                  <a16:creationId xmlns:a16="http://schemas.microsoft.com/office/drawing/2014/main" id="{1FA924CF-60C1-D53F-62FA-DF9A288EC6A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872133" y="1143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6" name="Picture 5" descr="Doubling of Farmer Income">
              <a:extLst>
                <a:ext uri="{FF2B5EF4-FFF2-40B4-BE49-F238E27FC236}">
                  <a16:creationId xmlns:a16="http://schemas.microsoft.com/office/drawing/2014/main" id="{BB43E453-0BE0-4A90-2F00-ADDA300CA1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324600" y="118562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123565EE-AD5E-AC54-04D3-A72F76F906E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8465" y="13008"/>
              <a:ext cx="1053854" cy="701950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5FCE0801-6832-FC25-3D9F-1152CCDC733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53400" y="107014"/>
              <a:ext cx="566454" cy="56645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 txBox="1">
            <a:spLocks/>
          </p:cNvSpPr>
          <p:nvPr/>
        </p:nvSpPr>
        <p:spPr>
          <a:xfrm>
            <a:off x="762000" y="1530143"/>
            <a:ext cx="6858000" cy="32323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Target Customers: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2000" dirty="0"/>
          </a:p>
          <a:p>
            <a:pPr marL="342900" indent="-342900">
              <a:spcBef>
                <a:spcPct val="20000"/>
              </a:spcBef>
            </a:pPr>
            <a:r>
              <a:rPr lang="en-US" sz="2000" dirty="0"/>
              <a:t>Competitors:</a:t>
            </a:r>
          </a:p>
          <a:p>
            <a:pPr marL="342900" indent="-342900">
              <a:spcBef>
                <a:spcPct val="20000"/>
              </a:spcBef>
            </a:pPr>
            <a:endParaRPr lang="en-US" sz="2000" dirty="0"/>
          </a:p>
          <a:p>
            <a:pPr marL="342900" indent="-342900">
              <a:spcBef>
                <a:spcPct val="20000"/>
              </a:spcBef>
            </a:pPr>
            <a:r>
              <a:rPr lang="en-US" sz="2000" dirty="0"/>
              <a:t>Go to Marketing Strategy:</a:t>
            </a:r>
          </a:p>
          <a:p>
            <a:pPr marL="342900" indent="-342900">
              <a:spcBef>
                <a:spcPct val="20000"/>
              </a:spcBef>
            </a:pPr>
            <a:endParaRPr lang="en-US" sz="2000" dirty="0"/>
          </a:p>
          <a:p>
            <a:pPr marL="342900" indent="-342900">
              <a:spcBef>
                <a:spcPct val="20000"/>
              </a:spcBef>
            </a:pPr>
            <a:r>
              <a:rPr lang="en-US" sz="2000" dirty="0"/>
              <a:t>Pricing Strategy:</a:t>
            </a:r>
          </a:p>
          <a:p>
            <a:pPr marL="342900" indent="-342900">
              <a:spcBef>
                <a:spcPct val="20000"/>
              </a:spcBef>
            </a:pPr>
            <a:endParaRPr lang="en-US" sz="20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762000" y="219551"/>
            <a:ext cx="8229600" cy="9525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Business Model</a:t>
            </a: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SOP/AOP/ SAIP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B36D297F-2E13-7091-A3E5-1EBD7FBA3D24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15– RKVY-RAFTAAR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0CF71A2-705D-69FD-2D20-5DBD9F82060D}"/>
              </a:ext>
            </a:extLst>
          </p:cNvPr>
          <p:cNvGrpSpPr/>
          <p:nvPr/>
        </p:nvGrpSpPr>
        <p:grpSpPr>
          <a:xfrm>
            <a:off x="5872133" y="13008"/>
            <a:ext cx="2847721" cy="724751"/>
            <a:chOff x="5872133" y="13008"/>
            <a:chExt cx="2847721" cy="724751"/>
          </a:xfrm>
        </p:grpSpPr>
        <p:pic>
          <p:nvPicPr>
            <p:cNvPr id="4" name="Picture 3" descr="C:\Users\admin\Desktop\ABI\Indian-Embelam.png">
              <a:extLst>
                <a:ext uri="{FF2B5EF4-FFF2-40B4-BE49-F238E27FC236}">
                  <a16:creationId xmlns:a16="http://schemas.microsoft.com/office/drawing/2014/main" id="{0015416F-7752-390E-344D-E449046FE76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872133" y="1143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5" name="Picture 5" descr="Doubling of Farmer Income">
              <a:extLst>
                <a:ext uri="{FF2B5EF4-FFF2-40B4-BE49-F238E27FC236}">
                  <a16:creationId xmlns:a16="http://schemas.microsoft.com/office/drawing/2014/main" id="{C9CB8BE7-0E64-FE6D-97E7-87D1A6AA776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324600" y="118562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06F45589-0F7F-C8A1-FBB1-DF656DB99BB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8465" y="13008"/>
              <a:ext cx="1053854" cy="70195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0CBDF631-BAC5-D7A8-DD6B-345BED8A38C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53400" y="107014"/>
              <a:ext cx="566454" cy="5664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22166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38199" y="185309"/>
            <a:ext cx="8229600" cy="9525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Revenue Model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869538" y="3467100"/>
            <a:ext cx="3429000" cy="685800"/>
          </a:xfrm>
        </p:spPr>
        <p:txBody>
          <a:bodyPr>
            <a:noAutofit/>
          </a:bodyPr>
          <a:lstStyle/>
          <a:p>
            <a:r>
              <a:rPr lang="en-US" sz="1600" i="1" dirty="0">
                <a:solidFill>
                  <a:schemeClr val="bg2">
                    <a:lumMod val="25000"/>
                  </a:schemeClr>
                </a:solidFill>
              </a:rPr>
              <a:t>Use graphs or charts to explain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838199" y="1409700"/>
            <a:ext cx="6551639" cy="228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2000" dirty="0"/>
              <a:t>Cost Price and Selling Price of your solution:</a:t>
            </a:r>
          </a:p>
          <a:p>
            <a:pPr marL="342900" lvl="0" indent="-342900">
              <a:spcBef>
                <a:spcPct val="20000"/>
              </a:spcBef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2000" dirty="0"/>
              <a:t>Project revenue for next 3 years: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10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SOP/AOP/ SAIP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CACF1016-F011-0257-FD02-95C437A3CD03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15 – RKVY-RAFTAAR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8C78CE9-5546-466F-9810-F9070063FBCF}"/>
              </a:ext>
            </a:extLst>
          </p:cNvPr>
          <p:cNvGrpSpPr/>
          <p:nvPr/>
        </p:nvGrpSpPr>
        <p:grpSpPr>
          <a:xfrm>
            <a:off x="5872133" y="75349"/>
            <a:ext cx="2847721" cy="724751"/>
            <a:chOff x="5872133" y="13008"/>
            <a:chExt cx="2847721" cy="724751"/>
          </a:xfrm>
        </p:grpSpPr>
        <p:pic>
          <p:nvPicPr>
            <p:cNvPr id="4" name="Picture 3" descr="C:\Users\admin\Desktop\ABI\Indian-Embelam.png">
              <a:extLst>
                <a:ext uri="{FF2B5EF4-FFF2-40B4-BE49-F238E27FC236}">
                  <a16:creationId xmlns:a16="http://schemas.microsoft.com/office/drawing/2014/main" id="{F93C17F0-579A-C0E5-8936-FBE3B4C77F1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872133" y="1143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5" name="Picture 5" descr="Doubling of Farmer Income">
              <a:extLst>
                <a:ext uri="{FF2B5EF4-FFF2-40B4-BE49-F238E27FC236}">
                  <a16:creationId xmlns:a16="http://schemas.microsoft.com/office/drawing/2014/main" id="{F6BD4B31-1939-F7A9-D5B0-68AC2C7AFB3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324600" y="118562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9F0E6E3B-B6A2-CA10-52B1-CBA793E5145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8465" y="13008"/>
              <a:ext cx="1053854" cy="70195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3FF132AB-958D-5EB9-1145-DFEF784EC4F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53400" y="107014"/>
              <a:ext cx="566454" cy="5664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47483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677615"/>
              </p:ext>
            </p:extLst>
          </p:nvPr>
        </p:nvGraphicFramePr>
        <p:xfrm>
          <a:off x="891191" y="1502904"/>
          <a:ext cx="7543802" cy="324235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678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35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722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Particulars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Description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aseline="0" dirty="0"/>
                        <a:t>Investment from </a:t>
                      </a:r>
                      <a:r>
                        <a:rPr lang="en-US" sz="1000" dirty="0"/>
                        <a:t>Grant Amount in INR Lakh</a:t>
                      </a:r>
                    </a:p>
                    <a:p>
                      <a:pPr algn="ctr"/>
                      <a:r>
                        <a:rPr lang="en-US" sz="1000" dirty="0"/>
                        <a:t>(A)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Own Contribution </a:t>
                      </a:r>
                    </a:p>
                    <a:p>
                      <a:pPr algn="ctr"/>
                      <a:r>
                        <a:rPr lang="en-US" sz="1000" dirty="0"/>
                        <a:t>in INR Lakh</a:t>
                      </a:r>
                    </a:p>
                    <a:p>
                      <a:pPr algn="ctr"/>
                      <a:r>
                        <a:rPr lang="en-US" sz="1000" dirty="0"/>
                        <a:t>(B)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Total </a:t>
                      </a:r>
                    </a:p>
                    <a:p>
                      <a:pPr algn="ctr"/>
                      <a:r>
                        <a:rPr lang="en-US" sz="1000" dirty="0"/>
                        <a:t>Project Cost</a:t>
                      </a:r>
                    </a:p>
                    <a:p>
                      <a:pPr algn="ctr"/>
                      <a:r>
                        <a:rPr lang="en-US" sz="1000" dirty="0"/>
                        <a:t>C=(A+B)</a:t>
                      </a:r>
                    </a:p>
                  </a:txBody>
                  <a:tcPr marT="38100" marB="381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041">
                <a:tc>
                  <a:txBody>
                    <a:bodyPr/>
                    <a:lstStyle/>
                    <a:p>
                      <a:r>
                        <a:rPr lang="en-US" sz="1000" dirty="0"/>
                        <a:t>Manpower</a:t>
                      </a: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Mention type of Manpower</a:t>
                      </a:r>
                    </a:p>
                    <a:p>
                      <a:r>
                        <a:rPr lang="en-US" sz="1000" dirty="0"/>
                        <a:t>(E.g. Product designer, Machine Operator, etc.)</a:t>
                      </a: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806">
                <a:tc>
                  <a:txBody>
                    <a:bodyPr/>
                    <a:lstStyle/>
                    <a:p>
                      <a:r>
                        <a:rPr lang="en-US" sz="1000" dirty="0"/>
                        <a:t>Equipment</a:t>
                      </a:r>
                      <a:r>
                        <a:rPr lang="en-US" sz="1000" baseline="0" dirty="0"/>
                        <a:t> </a:t>
                      </a:r>
                      <a:r>
                        <a:rPr lang="en-US" sz="1000" dirty="0"/>
                        <a:t>Purchase</a:t>
                      </a: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Mention the type of machinery and capacity of machinery/equipment’s</a:t>
                      </a:r>
                    </a:p>
                    <a:p>
                      <a:r>
                        <a:rPr lang="en-US" sz="1000" dirty="0"/>
                        <a:t>(Give the machine details)</a:t>
                      </a: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US" sz="1000" dirty="0"/>
                        <a:t>Working Capital</a:t>
                      </a: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Eg</a:t>
                      </a:r>
                      <a:r>
                        <a:rPr lang="en-US" sz="1000" dirty="0"/>
                        <a:t> - Rent, Utilities, Raw materials, electricity </a:t>
                      </a:r>
                    </a:p>
                    <a:p>
                      <a:r>
                        <a:rPr lang="en-US" sz="1000" dirty="0"/>
                        <a:t>(Specify the details)</a:t>
                      </a: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US" sz="1000" dirty="0"/>
                        <a:t>Marketing </a:t>
                      </a: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Eg</a:t>
                      </a:r>
                      <a:r>
                        <a:rPr lang="en-US" sz="1000" dirty="0"/>
                        <a:t> - Product refinement, Field trials, product launch, customer survey, incubation charge etc.</a:t>
                      </a:r>
                    </a:p>
                    <a:p>
                      <a:r>
                        <a:rPr lang="en-US" sz="1000" dirty="0"/>
                        <a:t>(Specify the details of activities)</a:t>
                      </a: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0559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Total Amount</a:t>
                      </a: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04800" y="295995"/>
            <a:ext cx="8229600" cy="9525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Investment Breakup</a:t>
            </a:r>
            <a:b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Please include amount as per SAIP/AOP/SOP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10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SOP/AOP/ SAIP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CEE20753-A2F4-E4C6-F124-D60571DE6652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15 – RKVY-RAFTAAR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E3DAB44-D943-B18A-2204-F9982883A15C}"/>
              </a:ext>
            </a:extLst>
          </p:cNvPr>
          <p:cNvGrpSpPr/>
          <p:nvPr/>
        </p:nvGrpSpPr>
        <p:grpSpPr>
          <a:xfrm>
            <a:off x="5872133" y="13008"/>
            <a:ext cx="2847721" cy="724751"/>
            <a:chOff x="5872133" y="13008"/>
            <a:chExt cx="2847721" cy="724751"/>
          </a:xfrm>
        </p:grpSpPr>
        <p:pic>
          <p:nvPicPr>
            <p:cNvPr id="5" name="Picture 4" descr="C:\Users\admin\Desktop\ABI\Indian-Embelam.png">
              <a:extLst>
                <a:ext uri="{FF2B5EF4-FFF2-40B4-BE49-F238E27FC236}">
                  <a16:creationId xmlns:a16="http://schemas.microsoft.com/office/drawing/2014/main" id="{4C9D2EB5-FC32-ABAA-E0D3-2AB3E1A2BA2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872133" y="1143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7" name="Picture 5" descr="Doubling of Farmer Income">
              <a:extLst>
                <a:ext uri="{FF2B5EF4-FFF2-40B4-BE49-F238E27FC236}">
                  <a16:creationId xmlns:a16="http://schemas.microsoft.com/office/drawing/2014/main" id="{B60611AA-AE0D-2C5D-818A-B07C56467B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324600" y="118562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6A597329-110C-5612-19EF-F3C40D8CBD2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8465" y="13008"/>
              <a:ext cx="1053854" cy="701950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8C5F9947-95C4-206A-9113-04EC5C5FE5A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53400" y="107014"/>
              <a:ext cx="566454" cy="56645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90700"/>
            <a:ext cx="7543800" cy="1319388"/>
          </a:xfrm>
        </p:spPr>
        <p:txBody>
          <a:bodyPr>
            <a:norm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Add details of your team with their photo, designation, qualifications and number of years of experience</a:t>
            </a: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Add your contact details (Address, Phone Number &amp; E-Mail id)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SOP/ AOP/ SAIP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23C5C6-5E2B-D961-28EA-5A06EDC09F81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15 – RKVY-RAFTAAR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6123BA1-F89F-2B8E-4282-820BEC5102A7}"/>
              </a:ext>
            </a:extLst>
          </p:cNvPr>
          <p:cNvGrpSpPr/>
          <p:nvPr/>
        </p:nvGrpSpPr>
        <p:grpSpPr>
          <a:xfrm>
            <a:off x="6196139" y="0"/>
            <a:ext cx="2847721" cy="724751"/>
            <a:chOff x="5872133" y="13008"/>
            <a:chExt cx="2847721" cy="724751"/>
          </a:xfrm>
        </p:grpSpPr>
        <p:pic>
          <p:nvPicPr>
            <p:cNvPr id="6" name="Picture 5" descr="C:\Users\admin\Desktop\ABI\Indian-Embelam.png">
              <a:extLst>
                <a:ext uri="{FF2B5EF4-FFF2-40B4-BE49-F238E27FC236}">
                  <a16:creationId xmlns:a16="http://schemas.microsoft.com/office/drawing/2014/main" id="{14838679-D3B1-1377-D3FB-2D1F0920C03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872133" y="1143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7" name="Picture 5" descr="Doubling of Farmer Income">
              <a:extLst>
                <a:ext uri="{FF2B5EF4-FFF2-40B4-BE49-F238E27FC236}">
                  <a16:creationId xmlns:a16="http://schemas.microsoft.com/office/drawing/2014/main" id="{81F44248-7D60-8093-E998-E671C708D4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324600" y="118562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D52EB755-3D2B-5C48-E52F-E07F006F554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8465" y="13008"/>
              <a:ext cx="1053854" cy="701950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6A65E1A1-54DD-C8F9-B064-A8540ABAC37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53400" y="107014"/>
              <a:ext cx="566454" cy="56645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2110" y="495300"/>
            <a:ext cx="8229600" cy="95250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Annexure (Backup Slides)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902110" y="1865659"/>
            <a:ext cx="8229600" cy="914400"/>
          </a:xfrm>
        </p:spPr>
        <p:txBody>
          <a:bodyPr>
            <a:norm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Not mandatory but good to have</a:t>
            </a: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You can include any additional information related to your proposal in the next slides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SOP/  AOP/ SAIP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1BCF5EDD-BF84-A9BE-EE0A-DD5688ED4CE8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15 – RKVY-RAFTAAR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83E4681-2136-2BCB-06EF-96848033B76E}"/>
              </a:ext>
            </a:extLst>
          </p:cNvPr>
          <p:cNvGrpSpPr/>
          <p:nvPr/>
        </p:nvGrpSpPr>
        <p:grpSpPr>
          <a:xfrm>
            <a:off x="6172200" y="0"/>
            <a:ext cx="2847721" cy="724751"/>
            <a:chOff x="5872133" y="13008"/>
            <a:chExt cx="2847721" cy="724751"/>
          </a:xfrm>
        </p:grpSpPr>
        <p:pic>
          <p:nvPicPr>
            <p:cNvPr id="5" name="Picture 4" descr="C:\Users\admin\Desktop\ABI\Indian-Embelam.png">
              <a:extLst>
                <a:ext uri="{FF2B5EF4-FFF2-40B4-BE49-F238E27FC236}">
                  <a16:creationId xmlns:a16="http://schemas.microsoft.com/office/drawing/2014/main" id="{52487BA6-5F6E-39DC-B2E2-01BC4442DA7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872133" y="1143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6" name="Picture 5" descr="Doubling of Farmer Income">
              <a:extLst>
                <a:ext uri="{FF2B5EF4-FFF2-40B4-BE49-F238E27FC236}">
                  <a16:creationId xmlns:a16="http://schemas.microsoft.com/office/drawing/2014/main" id="{664D5AB1-9458-DABB-262B-B8242B8893F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324600" y="118562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4DD7C305-6B1D-3ED2-59A0-671351DB33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8465" y="13008"/>
              <a:ext cx="1053854" cy="701950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785603CA-ADD1-BB77-5843-A4EA3D59EE6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53400" y="107014"/>
              <a:ext cx="566454" cy="56645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ustom 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441</TotalTime>
  <Words>809</Words>
  <Application>Microsoft Office PowerPoint</Application>
  <PresentationFormat>On-screen Show (16:10)</PresentationFormat>
  <Paragraphs>152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Tahoma</vt:lpstr>
      <vt:lpstr>Wingdings</vt:lpstr>
      <vt:lpstr>Retrospect</vt:lpstr>
      <vt:lpstr>Startup Name</vt:lpstr>
      <vt:lpstr>PowerPoint Presentation</vt:lpstr>
      <vt:lpstr>Current Status</vt:lpstr>
      <vt:lpstr>Field Trails/ Product testing</vt:lpstr>
      <vt:lpstr>Business Model</vt:lpstr>
      <vt:lpstr>Revenue Model</vt:lpstr>
      <vt:lpstr>Investment Breakup Please include amount as per SAIP/AOP/SOP</vt:lpstr>
      <vt:lpstr>Thank You</vt:lpstr>
      <vt:lpstr>Annexure (Backup Slides)</vt:lpstr>
      <vt:lpstr>Prototype development stages</vt:lpstr>
      <vt:lpstr>PowerPoint Presentation</vt:lpstr>
      <vt:lpstr>Innovation/USP/Competitive Advantages</vt:lpstr>
      <vt:lpstr>Licenses/Certifications</vt:lpstr>
      <vt:lpstr>Go to Market Strategy</vt:lpstr>
      <vt:lpstr>General Instructions for applicants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Usha Sree</cp:lastModifiedBy>
  <cp:revision>75</cp:revision>
  <cp:lastPrinted>2024-03-12T04:10:27Z</cp:lastPrinted>
  <dcterms:created xsi:type="dcterms:W3CDTF">2006-08-16T00:00:00Z</dcterms:created>
  <dcterms:modified xsi:type="dcterms:W3CDTF">2026-02-20T11:24:32Z</dcterms:modified>
</cp:coreProperties>
</file>