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4" r:id="rId5"/>
    <p:sldId id="260" r:id="rId6"/>
    <p:sldId id="265" r:id="rId7"/>
    <p:sldId id="262" r:id="rId8"/>
  </p:sldIdLst>
  <p:sldSz cx="18288000" cy="10287000"/>
  <p:notesSz cx="6858000" cy="9144000"/>
  <p:embeddedFontLst>
    <p:embeddedFont>
      <p:font typeface="Open Sauce Bold" panose="020B0604020202020204" charset="0"/>
      <p:regular r:id="rId10"/>
    </p:embeddedFont>
    <p:embeddedFont>
      <p:font typeface="Tex Gyre Bonum Bold" panose="020B0604020202020204" charset="0"/>
      <p:regular r:id="rId11"/>
    </p:embeddedFont>
    <p:embeddedFont>
      <p:font typeface="Open Sauce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ex Gyre Bonum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0AA"/>
    <a:srgbClr val="2A7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7" d="100"/>
          <a:sy n="27" d="100"/>
        </p:scale>
        <p:origin x="870" y="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21CCD-EBE3-4AFC-ABA0-6CEC0114CD92}" type="datetimeFigureOut">
              <a:rPr lang="en-IN" smtClean="0"/>
              <a:t>30-10-2025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2F78E-3FEB-44A6-8717-CD3ABF9EEA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933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2F78E-3FEB-44A6-8717-CD3ABF9EEAB5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49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2F78E-3FEB-44A6-8717-CD3ABF9EEAB5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147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2F78E-3FEB-44A6-8717-CD3ABF9EEAB5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943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6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20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5"/>
          <a:stretch/>
        </p:blipFill>
        <p:spPr>
          <a:xfrm>
            <a:off x="0" y="0"/>
            <a:ext cx="18288001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6687800" y="190501"/>
            <a:ext cx="1435216" cy="1371600"/>
            <a:chOff x="379740" y="0"/>
            <a:chExt cx="5970260" cy="6349975"/>
          </a:xfrm>
        </p:grpSpPr>
        <p:sp>
          <p:nvSpPr>
            <p:cNvPr id="8" name="Freeform 8"/>
            <p:cNvSpPr/>
            <p:nvPr/>
          </p:nvSpPr>
          <p:spPr>
            <a:xfrm>
              <a:off x="379740" y="0"/>
              <a:ext cx="597026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0" y="0"/>
            <a:ext cx="2567041" cy="1709221"/>
          </a:xfrm>
          <a:custGeom>
            <a:avLst/>
            <a:gdLst/>
            <a:ahLst/>
            <a:cxnLst/>
            <a:rect l="l" t="t" r="r" b="b"/>
            <a:pathLst>
              <a:path w="2567041" h="1709221">
                <a:moveTo>
                  <a:pt x="0" y="0"/>
                </a:moveTo>
                <a:lnTo>
                  <a:pt x="2567041" y="0"/>
                </a:lnTo>
                <a:lnTo>
                  <a:pt x="2567041" y="1709221"/>
                </a:lnTo>
                <a:lnTo>
                  <a:pt x="0" y="17092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TextBox 5"/>
          <p:cNvSpPr txBox="1"/>
          <p:nvPr/>
        </p:nvSpPr>
        <p:spPr>
          <a:xfrm>
            <a:off x="13214111" y="95961"/>
            <a:ext cx="5255597" cy="1034343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881967" y="-2828925"/>
            <a:ext cx="5657850" cy="565785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A7D77"/>
          </a:solidFill>
          <a:ln cap="sq">
            <a:noFill/>
            <a:prstDash val="solid"/>
            <a:miter/>
          </a:ln>
        </p:spPr>
      </p:sp>
      <p:grpSp>
        <p:nvGrpSpPr>
          <p:cNvPr id="5" name="Group 5"/>
          <p:cNvGrpSpPr/>
          <p:nvPr/>
        </p:nvGrpSpPr>
        <p:grpSpPr>
          <a:xfrm>
            <a:off x="11710892" y="0"/>
            <a:ext cx="6648057" cy="10287000"/>
            <a:chOff x="0" y="0"/>
            <a:chExt cx="1750928" cy="2709333"/>
          </a:xfrm>
          <a:solidFill>
            <a:srgbClr val="2A7D77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750928" cy="2709333"/>
            </a:xfrm>
            <a:custGeom>
              <a:avLst/>
              <a:gdLst/>
              <a:ahLst/>
              <a:cxnLst/>
              <a:rect l="l" t="t" r="r" b="b"/>
              <a:pathLst>
                <a:path w="1750928" h="2709333">
                  <a:moveTo>
                    <a:pt x="0" y="0"/>
                  </a:moveTo>
                  <a:lnTo>
                    <a:pt x="1750928" y="0"/>
                  </a:lnTo>
                  <a:lnTo>
                    <a:pt x="1750928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750928" cy="272838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1672797" y="92583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A7D77"/>
          </a:solid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2801242" y="505327"/>
            <a:ext cx="5798624" cy="83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44"/>
              </a:lnSpc>
              <a:spcBef>
                <a:spcPct val="0"/>
              </a:spcBef>
            </a:pPr>
            <a:r>
              <a:rPr lang="en-US" sz="4746" b="1" spc="-94">
                <a:solidFill>
                  <a:srgbClr val="191919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Program Overview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8766" y="1597589"/>
            <a:ext cx="10172966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endParaRPr dirty="0"/>
          </a:p>
          <a:p>
            <a:pPr algn="l">
              <a:lnSpc>
                <a:spcPts val="285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Title: </a:t>
            </a:r>
            <a:r>
              <a:rPr lang="en-US" sz="2199" dirty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Digital Marketing Skills for </a:t>
            </a:r>
            <a:r>
              <a:rPr lang="en-US" sz="2199" dirty="0" err="1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Agri</a:t>
            </a:r>
            <a:r>
              <a:rPr lang="en-US" sz="2199" dirty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-Startups </a:t>
            </a:r>
          </a:p>
          <a:p>
            <a:pPr algn="l">
              <a:lnSpc>
                <a:spcPts val="2859"/>
              </a:lnSpc>
              <a:spcBef>
                <a:spcPct val="0"/>
              </a:spcBef>
            </a:pPr>
            <a:r>
              <a:rPr lang="en-US" sz="2199" b="1" dirty="0" smtClean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Mode: </a:t>
            </a:r>
            <a:r>
              <a:rPr lang="en-US" sz="2199" dirty="0" smtClean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Online</a:t>
            </a:r>
            <a:endParaRPr lang="en-US" sz="2199" dirty="0">
              <a:solidFill>
                <a:srgbClr val="191919"/>
              </a:solidFill>
              <a:latin typeface="Tex Gyre Bonum"/>
              <a:ea typeface="Tex Gyre Bonum"/>
              <a:cs typeface="Tex Gyre Bonum"/>
              <a:sym typeface="Tex Gyre Bonum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13323" y="2974922"/>
            <a:ext cx="10670573" cy="73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 b="1" dirty="0">
                <a:solidFill>
                  <a:srgbClr val="191919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Organized by: Centre for Innovation and </a:t>
            </a:r>
            <a:r>
              <a:rPr lang="en-US" sz="2199" b="1" dirty="0" err="1">
                <a:solidFill>
                  <a:srgbClr val="191919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Agripreneurship</a:t>
            </a:r>
            <a:r>
              <a:rPr lang="en-US" sz="2199" b="1" dirty="0">
                <a:solidFill>
                  <a:srgbClr val="191919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 (CIA), MANAGE</a:t>
            </a:r>
          </a:p>
          <a:p>
            <a:pPr algn="l">
              <a:lnSpc>
                <a:spcPts val="2859"/>
              </a:lnSpc>
              <a:spcBef>
                <a:spcPct val="0"/>
              </a:spcBef>
            </a:pPr>
            <a:r>
              <a:rPr lang="en-US" sz="2199" dirty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9359" y="3385868"/>
            <a:ext cx="11058035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endParaRPr dirty="0"/>
          </a:p>
          <a:p>
            <a:pPr>
              <a:lnSpc>
                <a:spcPts val="2859"/>
              </a:lnSpc>
            </a:pPr>
            <a:r>
              <a:rPr lang="en-US" sz="2199" b="1" dirty="0">
                <a:solidFill>
                  <a:srgbClr val="191919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Participants: </a:t>
            </a:r>
            <a:r>
              <a:rPr lang="en-IN" sz="2400" dirty="0"/>
              <a:t>214</a:t>
            </a:r>
            <a:r>
              <a:rPr lang="en-US" sz="2199" dirty="0" smtClean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 till 8</a:t>
            </a:r>
            <a:r>
              <a:rPr lang="en-US" sz="2199" baseline="30000" dirty="0" smtClean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th</a:t>
            </a:r>
            <a:r>
              <a:rPr lang="en-US" sz="2199" dirty="0" smtClean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 batch </a:t>
            </a:r>
            <a:endParaRPr lang="en-US" sz="2199" dirty="0">
              <a:solidFill>
                <a:srgbClr val="191919"/>
              </a:solidFill>
              <a:latin typeface="Tex Gyre Bonum"/>
              <a:ea typeface="Tex Gyre Bonum"/>
              <a:cs typeface="Tex Gyre Bonum"/>
              <a:sym typeface="Tex Gyre Bonum"/>
            </a:endParaRPr>
          </a:p>
          <a:p>
            <a:pPr algn="l">
              <a:lnSpc>
                <a:spcPts val="2859"/>
              </a:lnSpc>
            </a:pPr>
            <a:endParaRPr lang="en-US" sz="2199" dirty="0">
              <a:solidFill>
                <a:srgbClr val="191919"/>
              </a:solidFill>
              <a:latin typeface="Tex Gyre Bonum"/>
              <a:ea typeface="Tex Gyre Bonum"/>
              <a:cs typeface="Tex Gyre Bonum"/>
              <a:sym typeface="Tex Gyre Bonum"/>
            </a:endParaRPr>
          </a:p>
          <a:p>
            <a:pPr algn="just">
              <a:lnSpc>
                <a:spcPts val="2859"/>
              </a:lnSpc>
              <a:spcBef>
                <a:spcPct val="0"/>
              </a:spcBef>
            </a:pPr>
            <a:r>
              <a:rPr lang="en-US" sz="2199" b="1" dirty="0" smtClean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Eligible Participants </a:t>
            </a:r>
            <a:r>
              <a:rPr lang="en-US" sz="2199" dirty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– </a:t>
            </a:r>
            <a:r>
              <a:rPr lang="en-US" sz="2199" dirty="0" err="1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Agripreneurs</a:t>
            </a:r>
            <a:r>
              <a:rPr lang="en-US" sz="2199" dirty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, Students, </a:t>
            </a:r>
            <a:r>
              <a:rPr lang="en-US" sz="2199" dirty="0" smtClean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Researchers and </a:t>
            </a:r>
            <a:r>
              <a:rPr lang="en-US" sz="2199" dirty="0" err="1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Agri</a:t>
            </a:r>
            <a:r>
              <a:rPr lang="en-US" sz="2199" dirty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-Professionals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9358" y="5611195"/>
            <a:ext cx="11058035" cy="382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6"/>
              </a:lnSpc>
              <a:spcBef>
                <a:spcPct val="0"/>
              </a:spcBef>
            </a:pPr>
            <a:r>
              <a:rPr lang="en-US" sz="2168" b="1" dirty="0">
                <a:solidFill>
                  <a:srgbClr val="191919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Program Objectives: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591" y="6333407"/>
            <a:ext cx="11058035" cy="304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8232" lvl="1" indent="-234116" algn="l">
              <a:lnSpc>
                <a:spcPts val="3036"/>
              </a:lnSpc>
              <a:spcBef>
                <a:spcPct val="0"/>
              </a:spcBef>
              <a:buFont typeface="Arial"/>
              <a:buChar char="•"/>
            </a:pPr>
            <a:r>
              <a:rPr lang="en-US" sz="2168" dirty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Equip startups with foundational digital marketing knowledge</a:t>
            </a:r>
          </a:p>
          <a:p>
            <a:pPr algn="l">
              <a:lnSpc>
                <a:spcPts val="3036"/>
              </a:lnSpc>
              <a:spcBef>
                <a:spcPct val="0"/>
              </a:spcBef>
            </a:pPr>
            <a:endParaRPr lang="en-US" sz="2168" dirty="0">
              <a:solidFill>
                <a:srgbClr val="191919"/>
              </a:solidFill>
              <a:latin typeface="Tex Gyre Bonum"/>
              <a:ea typeface="Tex Gyre Bonum"/>
              <a:cs typeface="Tex Gyre Bonum"/>
              <a:sym typeface="Tex Gyre Bonum"/>
            </a:endParaRPr>
          </a:p>
          <a:p>
            <a:pPr marL="468232" lvl="1" indent="-234116" algn="l">
              <a:lnSpc>
                <a:spcPts val="3036"/>
              </a:lnSpc>
              <a:spcBef>
                <a:spcPct val="0"/>
              </a:spcBef>
              <a:buFont typeface="Arial"/>
              <a:buChar char="•"/>
            </a:pPr>
            <a:r>
              <a:rPr lang="en-US" sz="2168" dirty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Enable use of technical tools (SEO, SEM, analytics, websites)</a:t>
            </a:r>
          </a:p>
          <a:p>
            <a:pPr algn="l">
              <a:lnSpc>
                <a:spcPts val="3036"/>
              </a:lnSpc>
              <a:spcBef>
                <a:spcPct val="0"/>
              </a:spcBef>
            </a:pPr>
            <a:endParaRPr lang="en-US" sz="2168" dirty="0">
              <a:solidFill>
                <a:srgbClr val="191919"/>
              </a:solidFill>
              <a:latin typeface="Tex Gyre Bonum"/>
              <a:ea typeface="Tex Gyre Bonum"/>
              <a:cs typeface="Tex Gyre Bonum"/>
              <a:sym typeface="Tex Gyre Bonum"/>
            </a:endParaRPr>
          </a:p>
          <a:p>
            <a:pPr marL="468232" lvl="1" indent="-234116" algn="l">
              <a:lnSpc>
                <a:spcPts val="3036"/>
              </a:lnSpc>
              <a:spcBef>
                <a:spcPct val="0"/>
              </a:spcBef>
              <a:buFont typeface="Arial"/>
              <a:buChar char="•"/>
            </a:pPr>
            <a:r>
              <a:rPr lang="en-US" sz="2168" dirty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Build platform proficiency (Social media, email, content creation)</a:t>
            </a:r>
          </a:p>
          <a:p>
            <a:pPr algn="l">
              <a:lnSpc>
                <a:spcPts val="3036"/>
              </a:lnSpc>
              <a:spcBef>
                <a:spcPct val="0"/>
              </a:spcBef>
            </a:pPr>
            <a:endParaRPr lang="en-US" sz="2168" dirty="0">
              <a:solidFill>
                <a:srgbClr val="191919"/>
              </a:solidFill>
              <a:latin typeface="Tex Gyre Bonum"/>
              <a:ea typeface="Tex Gyre Bonum"/>
              <a:cs typeface="Tex Gyre Bonum"/>
              <a:sym typeface="Tex Gyre Bonum"/>
            </a:endParaRPr>
          </a:p>
          <a:p>
            <a:pPr marL="468232" lvl="1" indent="-234116" algn="l">
              <a:lnSpc>
                <a:spcPts val="3036"/>
              </a:lnSpc>
              <a:spcBef>
                <a:spcPct val="0"/>
              </a:spcBef>
              <a:buFont typeface="Arial"/>
              <a:buChar char="•"/>
            </a:pPr>
            <a:r>
              <a:rPr lang="en-US" sz="2168" dirty="0">
                <a:solidFill>
                  <a:srgbClr val="191919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Develop engagement &amp; branding strategies for rural and digital audiences</a:t>
            </a:r>
          </a:p>
          <a:p>
            <a:pPr algn="l">
              <a:lnSpc>
                <a:spcPts val="3036"/>
              </a:lnSpc>
              <a:spcBef>
                <a:spcPct val="0"/>
              </a:spcBef>
            </a:pPr>
            <a:endParaRPr lang="en-US" sz="2168" dirty="0">
              <a:solidFill>
                <a:srgbClr val="191919"/>
              </a:solidFill>
              <a:latin typeface="Tex Gyre Bonum"/>
              <a:ea typeface="Tex Gyre Bonum"/>
              <a:cs typeface="Tex Gyre Bonum"/>
              <a:sym typeface="Tex Gyre Bonum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144" y="419100"/>
            <a:ext cx="6542012" cy="9753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9010" y="491272"/>
            <a:ext cx="9366990" cy="599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029"/>
              </a:lnSpc>
              <a:spcBef>
                <a:spcPct val="0"/>
              </a:spcBef>
            </a:pPr>
            <a:r>
              <a:rPr lang="en-US" sz="3600" b="1" dirty="0"/>
              <a:t>By the End of This Program, You Will Be Able To…</a:t>
            </a:r>
            <a:endParaRPr lang="en-US" sz="3592" b="1" spc="-71" dirty="0">
              <a:solidFill>
                <a:srgbClr val="19191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3757984" y="7613159"/>
            <a:ext cx="5578401" cy="55784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A7D77"/>
          </a:solidFill>
          <a:ln w="742950" cap="sq">
            <a:solidFill>
              <a:srgbClr val="49A9A2"/>
            </a:solidFill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5303686" y="-3981693"/>
            <a:ext cx="5968628" cy="595568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A7D77"/>
          </a:solidFill>
          <a:ln w="742950" cap="sq">
            <a:solidFill>
              <a:srgbClr val="49A9A2">
                <a:alpha val="32941"/>
              </a:srgbClr>
            </a:solidFill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10800000">
            <a:off x="6179062" y="9152495"/>
            <a:ext cx="5128563" cy="381636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 b="-286352"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5963869" y="4119706"/>
            <a:ext cx="5128563" cy="381636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 b="-286352"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5963869" y="6632510"/>
            <a:ext cx="5128563" cy="381636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3" y="0"/>
                </a:lnTo>
                <a:lnTo>
                  <a:pt x="5128563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 b="-286352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4371306" y="4470225"/>
            <a:ext cx="9066077" cy="2086085"/>
            <a:chOff x="0" y="0"/>
            <a:chExt cx="2098124" cy="48277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98123" cy="482774"/>
            </a:xfrm>
            <a:custGeom>
              <a:avLst/>
              <a:gdLst/>
              <a:ahLst/>
              <a:cxnLst/>
              <a:rect l="l" t="t" r="r" b="b"/>
              <a:pathLst>
                <a:path w="2098123" h="482774">
                  <a:moveTo>
                    <a:pt x="27326" y="0"/>
                  </a:moveTo>
                  <a:lnTo>
                    <a:pt x="2070797" y="0"/>
                  </a:lnTo>
                  <a:cubicBezTo>
                    <a:pt x="2078045" y="0"/>
                    <a:pt x="2084995" y="2879"/>
                    <a:pt x="2090120" y="8004"/>
                  </a:cubicBezTo>
                  <a:cubicBezTo>
                    <a:pt x="2095244" y="13128"/>
                    <a:pt x="2098123" y="20079"/>
                    <a:pt x="2098123" y="27326"/>
                  </a:cubicBezTo>
                  <a:lnTo>
                    <a:pt x="2098123" y="455448"/>
                  </a:lnTo>
                  <a:cubicBezTo>
                    <a:pt x="2098123" y="462695"/>
                    <a:pt x="2095244" y="469645"/>
                    <a:pt x="2090120" y="474770"/>
                  </a:cubicBezTo>
                  <a:cubicBezTo>
                    <a:pt x="2084995" y="479895"/>
                    <a:pt x="2078045" y="482774"/>
                    <a:pt x="2070797" y="482774"/>
                  </a:cubicBezTo>
                  <a:lnTo>
                    <a:pt x="27326" y="482774"/>
                  </a:lnTo>
                  <a:cubicBezTo>
                    <a:pt x="20079" y="482774"/>
                    <a:pt x="13128" y="479895"/>
                    <a:pt x="8004" y="474770"/>
                  </a:cubicBezTo>
                  <a:cubicBezTo>
                    <a:pt x="2879" y="469645"/>
                    <a:pt x="0" y="462695"/>
                    <a:pt x="0" y="455448"/>
                  </a:cubicBezTo>
                  <a:lnTo>
                    <a:pt x="0" y="27326"/>
                  </a:lnTo>
                  <a:cubicBezTo>
                    <a:pt x="0" y="20079"/>
                    <a:pt x="2879" y="13128"/>
                    <a:pt x="8004" y="8004"/>
                  </a:cubicBezTo>
                  <a:cubicBezTo>
                    <a:pt x="13128" y="2879"/>
                    <a:pt x="20079" y="0"/>
                    <a:pt x="27326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49A9A2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098124" cy="52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972142" y="4923131"/>
            <a:ext cx="1228028" cy="1226514"/>
            <a:chOff x="0" y="0"/>
            <a:chExt cx="323431" cy="32303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23431" cy="323032"/>
            </a:xfrm>
            <a:custGeom>
              <a:avLst/>
              <a:gdLst/>
              <a:ahLst/>
              <a:cxnLst/>
              <a:rect l="l" t="t" r="r" b="b"/>
              <a:pathLst>
                <a:path w="323431" h="323032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76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200170" y="5509776"/>
            <a:ext cx="7601687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6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rgbClr val="231F2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Develop </a:t>
            </a:r>
            <a:r>
              <a:rPr lang="en-US" sz="2000" b="1" dirty="0">
                <a:solidFill>
                  <a:srgbClr val="231F2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Instagram and Reels growth strategies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19602" y="4825192"/>
            <a:ext cx="7652397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dirty="0" smtClean="0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Gain </a:t>
            </a:r>
            <a:r>
              <a:rPr lang="en-US" sz="2000" b="1" dirty="0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AI tool proficiency (</a:t>
            </a:r>
            <a:r>
              <a:rPr lang="en-US" sz="2000" b="1" dirty="0" err="1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ChatGPT</a:t>
            </a:r>
            <a:r>
              <a:rPr lang="en-US" sz="2000" b="1" dirty="0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Steve AI, </a:t>
            </a:r>
            <a:r>
              <a:rPr lang="en-US" sz="2000" b="1" dirty="0" err="1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Freepik</a:t>
            </a:r>
            <a:r>
              <a:rPr lang="en-US" sz="2000" b="1" dirty="0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etc.)</a:t>
            </a:r>
          </a:p>
        </p:txBody>
      </p:sp>
      <p:sp>
        <p:nvSpPr>
          <p:cNvPr id="26" name="Freeform 26"/>
          <p:cNvSpPr/>
          <p:nvPr/>
        </p:nvSpPr>
        <p:spPr>
          <a:xfrm>
            <a:off x="3982392" y="5041443"/>
            <a:ext cx="943649" cy="943649"/>
          </a:xfrm>
          <a:custGeom>
            <a:avLst/>
            <a:gdLst/>
            <a:ahLst/>
            <a:cxnLst/>
            <a:rect l="l" t="t" r="r" b="b"/>
            <a:pathLst>
              <a:path w="943649" h="943649">
                <a:moveTo>
                  <a:pt x="0" y="0"/>
                </a:moveTo>
                <a:lnTo>
                  <a:pt x="943650" y="0"/>
                </a:lnTo>
                <a:lnTo>
                  <a:pt x="943650" y="943649"/>
                </a:lnTo>
                <a:lnTo>
                  <a:pt x="0" y="9436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7" name="Group 27"/>
          <p:cNvGrpSpPr/>
          <p:nvPr/>
        </p:nvGrpSpPr>
        <p:grpSpPr>
          <a:xfrm>
            <a:off x="4300727" y="1955064"/>
            <a:ext cx="9136656" cy="2086085"/>
            <a:chOff x="0" y="0"/>
            <a:chExt cx="2114457" cy="48277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14457" cy="482774"/>
            </a:xfrm>
            <a:custGeom>
              <a:avLst/>
              <a:gdLst/>
              <a:ahLst/>
              <a:cxnLst/>
              <a:rect l="l" t="t" r="r" b="b"/>
              <a:pathLst>
                <a:path w="2114457" h="482774">
                  <a:moveTo>
                    <a:pt x="27115" y="0"/>
                  </a:moveTo>
                  <a:lnTo>
                    <a:pt x="2087342" y="0"/>
                  </a:lnTo>
                  <a:cubicBezTo>
                    <a:pt x="2102318" y="0"/>
                    <a:pt x="2114457" y="12140"/>
                    <a:pt x="2114457" y="27115"/>
                  </a:cubicBezTo>
                  <a:lnTo>
                    <a:pt x="2114457" y="455659"/>
                  </a:lnTo>
                  <a:cubicBezTo>
                    <a:pt x="2114457" y="470634"/>
                    <a:pt x="2102318" y="482774"/>
                    <a:pt x="2087342" y="482774"/>
                  </a:cubicBezTo>
                  <a:lnTo>
                    <a:pt x="27115" y="482774"/>
                  </a:lnTo>
                  <a:cubicBezTo>
                    <a:pt x="12140" y="482774"/>
                    <a:pt x="0" y="470634"/>
                    <a:pt x="0" y="455659"/>
                  </a:cubicBezTo>
                  <a:lnTo>
                    <a:pt x="0" y="27115"/>
                  </a:lnTo>
                  <a:cubicBezTo>
                    <a:pt x="0" y="12140"/>
                    <a:pt x="12140" y="0"/>
                    <a:pt x="27115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49A9A2"/>
              </a:solidFill>
              <a:prstDash val="solid"/>
              <a:round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2114457" cy="511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3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686713" y="2407970"/>
            <a:ext cx="1228028" cy="1226514"/>
            <a:chOff x="0" y="0"/>
            <a:chExt cx="323431" cy="32303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23431" cy="323032"/>
            </a:xfrm>
            <a:custGeom>
              <a:avLst/>
              <a:gdLst/>
              <a:ahLst/>
              <a:cxnLst/>
              <a:rect l="l" t="t" r="r" b="b"/>
              <a:pathLst>
                <a:path w="323431" h="323032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76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5129099" y="3099266"/>
            <a:ext cx="8007802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6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rgbClr val="231F2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Learn </a:t>
            </a:r>
            <a:r>
              <a:rPr lang="en-US" sz="2000" b="1" dirty="0">
                <a:solidFill>
                  <a:srgbClr val="231F2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hands-on SEO and </a:t>
            </a:r>
            <a:r>
              <a:rPr lang="en-US" sz="2000" b="1" dirty="0" smtClean="0">
                <a:solidFill>
                  <a:srgbClr val="231F2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Content </a:t>
            </a:r>
            <a:r>
              <a:rPr lang="en-US" sz="2000" b="1" dirty="0">
                <a:solidFill>
                  <a:srgbClr val="231F2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</a:t>
            </a:r>
            <a:r>
              <a:rPr lang="en-US" sz="2000" b="1" dirty="0" smtClean="0">
                <a:solidFill>
                  <a:srgbClr val="231F2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arketing </a:t>
            </a:r>
            <a:r>
              <a:rPr lang="en-US" sz="2000" b="1" dirty="0">
                <a:solidFill>
                  <a:srgbClr val="231F2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strategies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071530" y="2414682"/>
            <a:ext cx="734362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dirty="0" smtClean="0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Build </a:t>
            </a:r>
            <a:r>
              <a:rPr lang="en-US" sz="2000" b="1" dirty="0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authentic digital b</a:t>
            </a:r>
            <a:r>
              <a:rPr lang="en-US" sz="2000" b="1" dirty="0" smtClean="0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rand </a:t>
            </a:r>
            <a:r>
              <a:rPr lang="en-US" sz="2000" b="1" dirty="0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presence</a:t>
            </a:r>
          </a:p>
        </p:txBody>
      </p:sp>
      <p:sp>
        <p:nvSpPr>
          <p:cNvPr id="35" name="Freeform 35"/>
          <p:cNvSpPr/>
          <p:nvPr/>
        </p:nvSpPr>
        <p:spPr>
          <a:xfrm>
            <a:off x="3950465" y="2580218"/>
            <a:ext cx="841683" cy="841683"/>
          </a:xfrm>
          <a:custGeom>
            <a:avLst/>
            <a:gdLst/>
            <a:ahLst/>
            <a:cxnLst/>
            <a:rect l="l" t="t" r="r" b="b"/>
            <a:pathLst>
              <a:path w="841683" h="841683">
                <a:moveTo>
                  <a:pt x="0" y="0"/>
                </a:moveTo>
                <a:lnTo>
                  <a:pt x="841683" y="0"/>
                </a:lnTo>
                <a:lnTo>
                  <a:pt x="841683" y="841683"/>
                </a:lnTo>
                <a:lnTo>
                  <a:pt x="0" y="8416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7" name="Group 37"/>
          <p:cNvGrpSpPr/>
          <p:nvPr/>
        </p:nvGrpSpPr>
        <p:grpSpPr>
          <a:xfrm>
            <a:off x="4454217" y="7009260"/>
            <a:ext cx="8983167" cy="2086085"/>
            <a:chOff x="0" y="0"/>
            <a:chExt cx="2078936" cy="48277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078936" cy="482774"/>
            </a:xfrm>
            <a:custGeom>
              <a:avLst/>
              <a:gdLst/>
              <a:ahLst/>
              <a:cxnLst/>
              <a:rect l="l" t="t" r="r" b="b"/>
              <a:pathLst>
                <a:path w="2078936" h="482774">
                  <a:moveTo>
                    <a:pt x="27578" y="0"/>
                  </a:moveTo>
                  <a:lnTo>
                    <a:pt x="2051358" y="0"/>
                  </a:lnTo>
                  <a:cubicBezTo>
                    <a:pt x="2058672" y="0"/>
                    <a:pt x="2065687" y="2906"/>
                    <a:pt x="2070858" y="8078"/>
                  </a:cubicBezTo>
                  <a:cubicBezTo>
                    <a:pt x="2076030" y="13249"/>
                    <a:pt x="2078936" y="20264"/>
                    <a:pt x="2078936" y="27578"/>
                  </a:cubicBezTo>
                  <a:lnTo>
                    <a:pt x="2078936" y="455195"/>
                  </a:lnTo>
                  <a:cubicBezTo>
                    <a:pt x="2078936" y="462510"/>
                    <a:pt x="2076030" y="469524"/>
                    <a:pt x="2070858" y="474696"/>
                  </a:cubicBezTo>
                  <a:cubicBezTo>
                    <a:pt x="2065687" y="479868"/>
                    <a:pt x="2058672" y="482774"/>
                    <a:pt x="2051358" y="482774"/>
                  </a:cubicBezTo>
                  <a:lnTo>
                    <a:pt x="27578" y="482774"/>
                  </a:lnTo>
                  <a:cubicBezTo>
                    <a:pt x="20264" y="482774"/>
                    <a:pt x="13249" y="479868"/>
                    <a:pt x="8078" y="474696"/>
                  </a:cubicBezTo>
                  <a:cubicBezTo>
                    <a:pt x="2906" y="469524"/>
                    <a:pt x="0" y="462510"/>
                    <a:pt x="0" y="455195"/>
                  </a:cubicBezTo>
                  <a:lnTo>
                    <a:pt x="0" y="27578"/>
                  </a:lnTo>
                  <a:cubicBezTo>
                    <a:pt x="0" y="20264"/>
                    <a:pt x="2906" y="13249"/>
                    <a:pt x="8078" y="8078"/>
                  </a:cubicBezTo>
                  <a:cubicBezTo>
                    <a:pt x="13249" y="2906"/>
                    <a:pt x="20264" y="0"/>
                    <a:pt x="27578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49A9A2"/>
              </a:solidFill>
              <a:prstDash val="solid"/>
              <a:round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2078936" cy="52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3972142" y="7462166"/>
            <a:ext cx="1228028" cy="1226514"/>
            <a:chOff x="0" y="0"/>
            <a:chExt cx="323431" cy="32303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23431" cy="323032"/>
            </a:xfrm>
            <a:custGeom>
              <a:avLst/>
              <a:gdLst/>
              <a:ahLst/>
              <a:cxnLst/>
              <a:rect l="l" t="t" r="r" b="b"/>
              <a:pathLst>
                <a:path w="323431" h="323032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76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5071530" y="7785441"/>
            <a:ext cx="827938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231F2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dirty="0" smtClean="0">
                <a:solidFill>
                  <a:srgbClr val="231F2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Understand </a:t>
            </a:r>
            <a:r>
              <a:rPr lang="en-US" sz="2000" b="1" dirty="0">
                <a:solidFill>
                  <a:srgbClr val="231F2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rural outreach via vernacular content &amp; WhatsApp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128560" y="7157332"/>
            <a:ext cx="738124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6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Create </a:t>
            </a:r>
            <a:r>
              <a:rPr lang="en-US" sz="2000" b="1" dirty="0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SEO-optimized websites with clear CTAs</a:t>
            </a:r>
          </a:p>
        </p:txBody>
      </p:sp>
      <p:sp>
        <p:nvSpPr>
          <p:cNvPr id="45" name="Freeform 45"/>
          <p:cNvSpPr/>
          <p:nvPr/>
        </p:nvSpPr>
        <p:spPr>
          <a:xfrm>
            <a:off x="4084359" y="7626036"/>
            <a:ext cx="841683" cy="852533"/>
          </a:xfrm>
          <a:custGeom>
            <a:avLst/>
            <a:gdLst/>
            <a:ahLst/>
            <a:cxnLst/>
            <a:rect l="l" t="t" r="r" b="b"/>
            <a:pathLst>
              <a:path w="841683" h="852533">
                <a:moveTo>
                  <a:pt x="0" y="0"/>
                </a:moveTo>
                <a:lnTo>
                  <a:pt x="841683" y="0"/>
                </a:lnTo>
                <a:lnTo>
                  <a:pt x="841683" y="852534"/>
                </a:lnTo>
                <a:lnTo>
                  <a:pt x="0" y="8525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6" name="TextBox 46"/>
          <p:cNvSpPr txBox="1"/>
          <p:nvPr/>
        </p:nvSpPr>
        <p:spPr>
          <a:xfrm>
            <a:off x="5071530" y="8403350"/>
            <a:ext cx="836585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6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231F2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dirty="0" smtClean="0">
                <a:solidFill>
                  <a:srgbClr val="231F2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Receive </a:t>
            </a:r>
            <a:r>
              <a:rPr lang="en-US" sz="2000" b="1" dirty="0">
                <a:solidFill>
                  <a:srgbClr val="231F2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tailored mentoring to refine startup’s digital approach</a:t>
            </a:r>
          </a:p>
        </p:txBody>
      </p:sp>
      <p:sp>
        <p:nvSpPr>
          <p:cNvPr id="47" name="Freeform 4"/>
          <p:cNvSpPr/>
          <p:nvPr/>
        </p:nvSpPr>
        <p:spPr>
          <a:xfrm>
            <a:off x="16306800" y="8758641"/>
            <a:ext cx="5578401" cy="55784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A7D77"/>
          </a:solidFill>
          <a:ln w="742950" cap="sq">
            <a:solidFill>
              <a:srgbClr val="49A9A2"/>
            </a:solidFill>
            <a:prstDash val="solid"/>
            <a:miter/>
          </a:ln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29400" y="2646491"/>
            <a:ext cx="570939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029"/>
              </a:lnSpc>
              <a:spcBef>
                <a:spcPct val="0"/>
              </a:spcBef>
            </a:pPr>
            <a:r>
              <a:rPr lang="en-US" sz="3592" b="1" spc="-71" dirty="0" smtClean="0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Structure of the Program:</a:t>
            </a:r>
            <a:endParaRPr lang="en-US" sz="3592" b="1" spc="-71" dirty="0">
              <a:solidFill>
                <a:srgbClr val="19191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3757984" y="7613159"/>
            <a:ext cx="5578401" cy="55784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A7D77"/>
          </a:solidFill>
          <a:ln w="742950" cap="sq">
            <a:solidFill>
              <a:srgbClr val="49A9A2"/>
            </a:solidFill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5303686" y="-3981693"/>
            <a:ext cx="5968628" cy="595568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A7D77"/>
          </a:solidFill>
          <a:ln w="742950" cap="sq">
            <a:solidFill>
              <a:srgbClr val="49A9A2">
                <a:alpha val="32941"/>
              </a:srgbClr>
            </a:solidFill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-10800000">
            <a:off x="6934198" y="6406551"/>
            <a:ext cx="5404591" cy="763881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3" y="0"/>
                </a:lnTo>
                <a:lnTo>
                  <a:pt x="5128563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 b="-286352"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3972142" y="4923131"/>
            <a:ext cx="1228028" cy="1226514"/>
            <a:chOff x="0" y="0"/>
            <a:chExt cx="323431" cy="32303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23431" cy="323032"/>
            </a:xfrm>
            <a:custGeom>
              <a:avLst/>
              <a:gdLst/>
              <a:ahLst/>
              <a:cxnLst/>
              <a:rect l="l" t="t" r="r" b="b"/>
              <a:pathLst>
                <a:path w="323431" h="323032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76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190770" y="3802088"/>
            <a:ext cx="6839430" cy="2585015"/>
            <a:chOff x="0" y="0"/>
            <a:chExt cx="2114457" cy="48277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14457" cy="482774"/>
            </a:xfrm>
            <a:custGeom>
              <a:avLst/>
              <a:gdLst/>
              <a:ahLst/>
              <a:cxnLst/>
              <a:rect l="l" t="t" r="r" b="b"/>
              <a:pathLst>
                <a:path w="2114457" h="482774">
                  <a:moveTo>
                    <a:pt x="27115" y="0"/>
                  </a:moveTo>
                  <a:lnTo>
                    <a:pt x="2087342" y="0"/>
                  </a:lnTo>
                  <a:cubicBezTo>
                    <a:pt x="2102318" y="0"/>
                    <a:pt x="2114457" y="12140"/>
                    <a:pt x="2114457" y="27115"/>
                  </a:cubicBezTo>
                  <a:lnTo>
                    <a:pt x="2114457" y="455659"/>
                  </a:lnTo>
                  <a:cubicBezTo>
                    <a:pt x="2114457" y="470634"/>
                    <a:pt x="2102318" y="482774"/>
                    <a:pt x="2087342" y="482774"/>
                  </a:cubicBezTo>
                  <a:lnTo>
                    <a:pt x="27115" y="482774"/>
                  </a:lnTo>
                  <a:cubicBezTo>
                    <a:pt x="12140" y="482774"/>
                    <a:pt x="0" y="470634"/>
                    <a:pt x="0" y="455659"/>
                  </a:cubicBezTo>
                  <a:lnTo>
                    <a:pt x="0" y="27115"/>
                  </a:lnTo>
                  <a:cubicBezTo>
                    <a:pt x="0" y="12140"/>
                    <a:pt x="12140" y="0"/>
                    <a:pt x="27115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49A9A2"/>
              </a:solidFill>
              <a:prstDash val="solid"/>
              <a:round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2114457" cy="511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63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6119699" y="4120054"/>
            <a:ext cx="8007802" cy="30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60"/>
              </a:lnSpc>
              <a:spcBef>
                <a:spcPct val="0"/>
              </a:spcBef>
            </a:pPr>
            <a:endParaRPr lang="en-US" sz="2000" b="1" dirty="0">
              <a:solidFill>
                <a:srgbClr val="231F2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629400" y="4489148"/>
            <a:ext cx="7343629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000" b="1" dirty="0" smtClean="0">
                <a:latin typeface="Open Sauce Bold" panose="020B0604020202020204" charset="0"/>
              </a:rPr>
              <a:t>Total </a:t>
            </a:r>
            <a:r>
              <a:rPr lang="en-US" sz="2000" b="1" dirty="0">
                <a:latin typeface="Open Sauce Bold" panose="020B0604020202020204" charset="0"/>
              </a:rPr>
              <a:t>Duration:</a:t>
            </a:r>
            <a:r>
              <a:rPr lang="en-US" sz="2000" dirty="0">
                <a:latin typeface="Open Sauce Bold" panose="020B0604020202020204" charset="0"/>
              </a:rPr>
              <a:t> 10 </a:t>
            </a:r>
            <a:r>
              <a:rPr lang="en-US" sz="2000" dirty="0" smtClean="0">
                <a:latin typeface="Open Sauce Bold" panose="020B0604020202020204" charset="0"/>
              </a:rPr>
              <a:t>Days</a:t>
            </a:r>
          </a:p>
          <a:p>
            <a:endParaRPr lang="en-US" sz="2000" dirty="0">
              <a:latin typeface="Open Sauce Bold" panose="020B0604020202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uce Bold" panose="020B0604020202020204" charset="0"/>
              </a:rPr>
              <a:t>7 Days:</a:t>
            </a:r>
            <a:r>
              <a:rPr lang="en-US" sz="2000" dirty="0">
                <a:latin typeface="Open Sauce Bold" panose="020B0604020202020204" charset="0"/>
              </a:rPr>
              <a:t> </a:t>
            </a:r>
            <a:r>
              <a:rPr lang="en-US" sz="2000" dirty="0">
                <a:latin typeface="Open Sauce" panose="020B0604020202020204" charset="0"/>
              </a:rPr>
              <a:t>Group Mentoring Sessions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uce Bold" panose="020B0604020202020204" charset="0"/>
              </a:rPr>
              <a:t>3 Days:</a:t>
            </a:r>
            <a:r>
              <a:rPr lang="en-US" sz="2000" dirty="0">
                <a:latin typeface="Open Sauce Bold" panose="020B0604020202020204" charset="0"/>
              </a:rPr>
              <a:t> </a:t>
            </a:r>
            <a:r>
              <a:rPr lang="en-US" sz="2000" dirty="0">
                <a:latin typeface="Open Sauce" panose="020B0604020202020204" charset="0"/>
              </a:rPr>
              <a:t>One-on-One Mentoring Sessions</a:t>
            </a:r>
          </a:p>
          <a:p>
            <a:pPr marL="0" lvl="0" indent="0" algn="l">
              <a:lnSpc>
                <a:spcPts val="2560"/>
              </a:lnSpc>
              <a:spcBef>
                <a:spcPct val="0"/>
              </a:spcBef>
            </a:pPr>
            <a:endParaRPr lang="en-US" sz="2000" b="1" dirty="0">
              <a:solidFill>
                <a:srgbClr val="333231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0" lvl="0" indent="0" algn="l">
              <a:lnSpc>
                <a:spcPts val="2560"/>
              </a:lnSpc>
              <a:spcBef>
                <a:spcPct val="0"/>
              </a:spcBef>
            </a:pPr>
            <a:endParaRPr lang="en-US" sz="2000" b="1" dirty="0">
              <a:solidFill>
                <a:srgbClr val="333231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47" name="Freeform 4"/>
          <p:cNvSpPr/>
          <p:nvPr/>
        </p:nvSpPr>
        <p:spPr>
          <a:xfrm>
            <a:off x="16306800" y="8191500"/>
            <a:ext cx="5578401" cy="55784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A7D77"/>
          </a:solidFill>
          <a:ln w="742950" cap="sq">
            <a:solidFill>
              <a:srgbClr val="49A9A2"/>
            </a:solidFill>
            <a:prstDash val="solid"/>
            <a:miter/>
          </a:ln>
        </p:spPr>
      </p:sp>
      <p:sp>
        <p:nvSpPr>
          <p:cNvPr id="15" name="Freeform 10"/>
          <p:cNvSpPr/>
          <p:nvPr/>
        </p:nvSpPr>
        <p:spPr>
          <a:xfrm>
            <a:off x="-2971800" y="-3555380"/>
            <a:ext cx="5968628" cy="595568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A7D77"/>
          </a:solidFill>
          <a:ln w="742950" cap="sq">
            <a:solidFill>
              <a:srgbClr val="49A9A2">
                <a:alpha val="32941"/>
              </a:srgbClr>
            </a:solidFill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1991658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94300" y="3675559"/>
            <a:ext cx="3293700" cy="6611441"/>
          </a:xfrm>
          <a:custGeom>
            <a:avLst/>
            <a:gdLst/>
            <a:ahLst/>
            <a:cxnLst/>
            <a:rect l="l" t="t" r="r" b="b"/>
            <a:pathLst>
              <a:path w="3293700" h="6611441">
                <a:moveTo>
                  <a:pt x="0" y="0"/>
                </a:moveTo>
                <a:lnTo>
                  <a:pt x="3293700" y="0"/>
                </a:lnTo>
                <a:lnTo>
                  <a:pt x="3293700" y="6611441"/>
                </a:lnTo>
                <a:lnTo>
                  <a:pt x="0" y="6611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-2364371" y="-2474096"/>
            <a:ext cx="5578401" cy="557840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6350" y="3876969"/>
            <a:ext cx="1010697" cy="101069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744823" y="3344616"/>
            <a:ext cx="8575931" cy="3086100"/>
            <a:chOff x="0" y="0"/>
            <a:chExt cx="2258681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58682" cy="812800"/>
            </a:xfrm>
            <a:custGeom>
              <a:avLst/>
              <a:gdLst/>
              <a:ahLst/>
              <a:cxnLst/>
              <a:rect l="l" t="t" r="r" b="b"/>
              <a:pathLst>
                <a:path w="2258682" h="812800">
                  <a:moveTo>
                    <a:pt x="37013" y="0"/>
                  </a:moveTo>
                  <a:lnTo>
                    <a:pt x="2221669" y="0"/>
                  </a:lnTo>
                  <a:cubicBezTo>
                    <a:pt x="2231485" y="0"/>
                    <a:pt x="2240899" y="3900"/>
                    <a:pt x="2247841" y="10841"/>
                  </a:cubicBezTo>
                  <a:cubicBezTo>
                    <a:pt x="2254782" y="17782"/>
                    <a:pt x="2258682" y="27196"/>
                    <a:pt x="2258682" y="37013"/>
                  </a:cubicBezTo>
                  <a:lnTo>
                    <a:pt x="2258682" y="775787"/>
                  </a:lnTo>
                  <a:cubicBezTo>
                    <a:pt x="2258682" y="796229"/>
                    <a:pt x="2242110" y="812800"/>
                    <a:pt x="2221669" y="812800"/>
                  </a:cubicBezTo>
                  <a:lnTo>
                    <a:pt x="37013" y="812800"/>
                  </a:lnTo>
                  <a:cubicBezTo>
                    <a:pt x="27196" y="812800"/>
                    <a:pt x="17782" y="808900"/>
                    <a:pt x="10841" y="801959"/>
                  </a:cubicBezTo>
                  <a:cubicBezTo>
                    <a:pt x="3900" y="795018"/>
                    <a:pt x="0" y="785604"/>
                    <a:pt x="0" y="775787"/>
                  </a:cubicBezTo>
                  <a:lnTo>
                    <a:pt x="0" y="37013"/>
                  </a:lnTo>
                  <a:cubicBezTo>
                    <a:pt x="0" y="27196"/>
                    <a:pt x="3900" y="17782"/>
                    <a:pt x="10841" y="10841"/>
                  </a:cubicBezTo>
                  <a:cubicBezTo>
                    <a:pt x="17782" y="3900"/>
                    <a:pt x="27196" y="0"/>
                    <a:pt x="37013" y="0"/>
                  </a:cubicBezTo>
                  <a:close/>
                </a:path>
              </a:pathLst>
            </a:custGeom>
            <a:solidFill>
              <a:srgbClr val="49A9A2"/>
            </a:solidFill>
            <a:ln w="666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258681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48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296722" y="3383114"/>
            <a:ext cx="7694557" cy="74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3"/>
              </a:lnSpc>
              <a:spcBef>
                <a:spcPct val="0"/>
              </a:spcBef>
            </a:pPr>
            <a:r>
              <a:rPr lang="en-US" sz="4437" b="1">
                <a:solidFill>
                  <a:srgbClr val="FFFFFF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Conclusion: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36117" y="4511359"/>
            <a:ext cx="8107643" cy="132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  <a:spcBef>
                <a:spcPct val="0"/>
              </a:spcBef>
            </a:pPr>
            <a:r>
              <a:rPr lang="en-US" sz="2568">
                <a:solidFill>
                  <a:srgbClr val="FDFBFB"/>
                </a:solidFill>
                <a:latin typeface="Tex Gyre Bonum"/>
                <a:ea typeface="Tex Gyre Bonum"/>
                <a:cs typeface="Tex Gyre Bonum"/>
                <a:sym typeface="Tex Gyre Bonum"/>
              </a:rPr>
              <a:t>This 10-day program empowered Participants with strategic skills to boost visibility, connect authentically, and grow in the digital era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994300" y="3675559"/>
            <a:ext cx="3293700" cy="6611441"/>
          </a:xfrm>
          <a:custGeom>
            <a:avLst/>
            <a:gdLst/>
            <a:ahLst/>
            <a:cxnLst/>
            <a:rect l="l" t="t" r="r" b="b"/>
            <a:pathLst>
              <a:path w="3293700" h="6611441">
                <a:moveTo>
                  <a:pt x="0" y="0"/>
                </a:moveTo>
                <a:lnTo>
                  <a:pt x="3293700" y="0"/>
                </a:lnTo>
                <a:lnTo>
                  <a:pt x="3293700" y="6611441"/>
                </a:lnTo>
                <a:lnTo>
                  <a:pt x="0" y="6611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-2364371" y="-2474096"/>
            <a:ext cx="5578401" cy="557840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6350" y="3876969"/>
            <a:ext cx="1010697" cy="101069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296722" y="3383114"/>
            <a:ext cx="7694557" cy="74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3"/>
              </a:lnSpc>
              <a:spcBef>
                <a:spcPct val="0"/>
              </a:spcBef>
            </a:pPr>
            <a:r>
              <a:rPr lang="en-US" sz="4437" b="1" dirty="0" smtClean="0">
                <a:solidFill>
                  <a:srgbClr val="FFFFFF"/>
                </a:solidFill>
                <a:latin typeface="Tex Gyre Bonum Bold"/>
                <a:ea typeface="Tex Gyre Bonum Bold"/>
                <a:cs typeface="Tex Gyre Bonum Bold"/>
                <a:sym typeface="Tex Gyre Bonum Bold"/>
              </a:rPr>
              <a:t>Connect us</a:t>
            </a:r>
            <a:endParaRPr lang="en-US" sz="4437" b="1" dirty="0">
              <a:solidFill>
                <a:srgbClr val="FFFFFF"/>
              </a:solidFill>
              <a:latin typeface="Tex Gyre Bonum Bold"/>
              <a:ea typeface="Tex Gyre Bonum Bold"/>
              <a:cs typeface="Tex Gyre Bonum Bold"/>
              <a:sym typeface="Tex Gyre Bonum Bold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147913"/>
              </p:ext>
            </p:extLst>
          </p:nvPr>
        </p:nvGraphicFramePr>
        <p:xfrm>
          <a:off x="4419601" y="2987895"/>
          <a:ext cx="9700440" cy="1092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700440"/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 Connected with us Online</a:t>
                      </a:r>
                      <a:endParaRPr lang="en-IN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AB0AA"/>
                    </a:solidFill>
                  </a:tcPr>
                </a:tc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4137840" y="4914945"/>
            <a:ext cx="9982200" cy="1676355"/>
            <a:chOff x="4038600" y="4267222"/>
            <a:chExt cx="9982200" cy="167635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4267222"/>
              <a:ext cx="1600200" cy="167635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4305300"/>
              <a:ext cx="1513356" cy="1600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4394651"/>
              <a:ext cx="1421495" cy="142149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6600" y="4475314"/>
              <a:ext cx="1069832" cy="112841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988" y="4456888"/>
              <a:ext cx="1143812" cy="1143812"/>
            </a:xfrm>
            <a:prstGeom prst="rect">
              <a:avLst/>
            </a:prstGeom>
          </p:spPr>
        </p:pic>
      </p:grp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86990"/>
              </p:ext>
            </p:extLst>
          </p:nvPr>
        </p:nvGraphicFramePr>
        <p:xfrm>
          <a:off x="6504762" y="6463869"/>
          <a:ext cx="1039038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9038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managecia</a:t>
                      </a:r>
                      <a:endParaRPr lang="en-IN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856277"/>
              </p:ext>
            </p:extLst>
          </p:nvPr>
        </p:nvGraphicFramePr>
        <p:xfrm>
          <a:off x="8698402" y="6525260"/>
          <a:ext cx="1512398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2398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MANAGE-CIA</a:t>
                      </a:r>
                      <a:endParaRPr lang="en-IN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203951"/>
              </p:ext>
            </p:extLst>
          </p:nvPr>
        </p:nvGraphicFramePr>
        <p:xfrm>
          <a:off x="10972800" y="6463869"/>
          <a:ext cx="1262642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2642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Cia</a:t>
                      </a:r>
                      <a:endParaRPr lang="en-IN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88525"/>
              </p:ext>
            </p:extLst>
          </p:nvPr>
        </p:nvGraphicFramePr>
        <p:xfrm>
          <a:off x="13134162" y="6449060"/>
          <a:ext cx="1039038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9038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ciamanage</a:t>
                      </a:r>
                      <a:endParaRPr lang="en-IN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987463"/>
              </p:ext>
            </p:extLst>
          </p:nvPr>
        </p:nvGraphicFramePr>
        <p:xfrm>
          <a:off x="4267200" y="6438900"/>
          <a:ext cx="1357636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7636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MANAGECIA</a:t>
                      </a:r>
                      <a:endParaRPr lang="en-IN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8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11589" y="8007246"/>
            <a:ext cx="4201427" cy="420142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868494" y="-2100713"/>
            <a:ext cx="4201427" cy="420142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AEEA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067950" y="6633635"/>
            <a:ext cx="762083" cy="76208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9A9A2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5233" y="9258300"/>
            <a:ext cx="1614906" cy="161490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9A9A2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95799" y="2818070"/>
            <a:ext cx="9081522" cy="4924128"/>
            <a:chOff x="-59161" y="0"/>
            <a:chExt cx="2844769" cy="1542473"/>
          </a:xfrm>
        </p:grpSpPr>
        <p:sp>
          <p:nvSpPr>
            <p:cNvPr id="15" name="Freeform 15"/>
            <p:cNvSpPr/>
            <p:nvPr/>
          </p:nvSpPr>
          <p:spPr>
            <a:xfrm>
              <a:off x="-59161" y="0"/>
              <a:ext cx="2844769" cy="1542473"/>
            </a:xfrm>
            <a:custGeom>
              <a:avLst/>
              <a:gdLst/>
              <a:ahLst/>
              <a:cxnLst/>
              <a:rect l="l" t="t" r="r" b="b"/>
              <a:pathLst>
                <a:path w="2785608" h="1542473">
                  <a:moveTo>
                    <a:pt x="39177" y="0"/>
                  </a:moveTo>
                  <a:lnTo>
                    <a:pt x="2746431" y="0"/>
                  </a:lnTo>
                  <a:cubicBezTo>
                    <a:pt x="2768068" y="0"/>
                    <a:pt x="2785608" y="17540"/>
                    <a:pt x="2785608" y="39177"/>
                  </a:cubicBezTo>
                  <a:lnTo>
                    <a:pt x="2785608" y="1503296"/>
                  </a:lnTo>
                  <a:cubicBezTo>
                    <a:pt x="2785608" y="1524933"/>
                    <a:pt x="2768068" y="1542473"/>
                    <a:pt x="2746431" y="1542473"/>
                  </a:cubicBezTo>
                  <a:lnTo>
                    <a:pt x="39177" y="1542473"/>
                  </a:lnTo>
                  <a:cubicBezTo>
                    <a:pt x="17540" y="1542473"/>
                    <a:pt x="0" y="1524933"/>
                    <a:pt x="0" y="1503296"/>
                  </a:cubicBezTo>
                  <a:lnTo>
                    <a:pt x="0" y="39177"/>
                  </a:lnTo>
                  <a:cubicBezTo>
                    <a:pt x="0" y="17540"/>
                    <a:pt x="17540" y="0"/>
                    <a:pt x="39177" y="0"/>
                  </a:cubicBezTo>
                  <a:close/>
                </a:path>
              </a:pathLst>
            </a:custGeom>
            <a:solidFill>
              <a:srgbClr val="49A9A2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10329" y="776175"/>
              <a:ext cx="1532263" cy="381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3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849298" y="2195963"/>
            <a:ext cx="6083085" cy="6083085"/>
          </a:xfrm>
          <a:custGeom>
            <a:avLst/>
            <a:gdLst/>
            <a:ahLst/>
            <a:cxnLst/>
            <a:rect l="l" t="t" r="r" b="b"/>
            <a:pathLst>
              <a:path w="6083085" h="6083085">
                <a:moveTo>
                  <a:pt x="0" y="0"/>
                </a:moveTo>
                <a:lnTo>
                  <a:pt x="6083085" y="0"/>
                </a:lnTo>
                <a:lnTo>
                  <a:pt x="6083085" y="6083086"/>
                </a:lnTo>
                <a:lnTo>
                  <a:pt x="0" y="6083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8" name="Group 18"/>
          <p:cNvGrpSpPr/>
          <p:nvPr/>
        </p:nvGrpSpPr>
        <p:grpSpPr>
          <a:xfrm>
            <a:off x="2415744" y="2762419"/>
            <a:ext cx="4950194" cy="4950174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8160031" y="4160343"/>
            <a:ext cx="42696" cy="2482460"/>
            <a:chOff x="0" y="0"/>
            <a:chExt cx="13374" cy="7776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374" cy="777626"/>
            </a:xfrm>
            <a:custGeom>
              <a:avLst/>
              <a:gdLst/>
              <a:ahLst/>
              <a:cxnLst/>
              <a:rect l="l" t="t" r="r" b="b"/>
              <a:pathLst>
                <a:path w="13374" h="777626">
                  <a:moveTo>
                    <a:pt x="0" y="0"/>
                  </a:moveTo>
                  <a:lnTo>
                    <a:pt x="13374" y="0"/>
                  </a:lnTo>
                  <a:lnTo>
                    <a:pt x="13374" y="777626"/>
                  </a:lnTo>
                  <a:lnTo>
                    <a:pt x="0" y="7776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3374" cy="815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35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8430375" y="4040371"/>
            <a:ext cx="4690387" cy="183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16"/>
              </a:lnSpc>
              <a:spcBef>
                <a:spcPct val="0"/>
              </a:spcBef>
            </a:pPr>
            <a:r>
              <a:rPr lang="en-US" sz="5082" b="1" spc="477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THANK YOU</a:t>
            </a:r>
            <a:r>
              <a:rPr lang="en-US" sz="5082" b="1" spc="477" dirty="0" smtClean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!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Open Sauce" panose="020B0604020202020204" charset="0"/>
              </a:rPr>
              <a:t>Thank you for your time. For more details, please connect with us!</a:t>
            </a:r>
            <a:endParaRPr lang="en-US" sz="2000" b="1" spc="477" dirty="0">
              <a:solidFill>
                <a:schemeClr val="bg1"/>
              </a:solidFill>
              <a:latin typeface="Open Sauce" panose="020B0604020202020204" charset="0"/>
              <a:ea typeface="Open Sauce Bold"/>
              <a:cs typeface="Open Sauce Bold"/>
              <a:sym typeface="Open Sauce Bold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2391759" y="2768020"/>
            <a:ext cx="4974178" cy="4974178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BFB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6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204654" y="2592337"/>
            <a:ext cx="5414931" cy="5414909"/>
            <a:chOff x="0" y="0"/>
            <a:chExt cx="6350000" cy="63499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31" name="Freeform 31"/>
          <p:cNvSpPr/>
          <p:nvPr/>
        </p:nvSpPr>
        <p:spPr>
          <a:xfrm>
            <a:off x="15975780" y="0"/>
            <a:ext cx="2567041" cy="1709221"/>
          </a:xfrm>
          <a:custGeom>
            <a:avLst/>
            <a:gdLst/>
            <a:ahLst/>
            <a:cxnLst/>
            <a:rect l="l" t="t" r="r" b="b"/>
            <a:pathLst>
              <a:path w="2567041" h="1709221">
                <a:moveTo>
                  <a:pt x="0" y="0"/>
                </a:moveTo>
                <a:lnTo>
                  <a:pt x="2567040" y="0"/>
                </a:lnTo>
                <a:lnTo>
                  <a:pt x="2567040" y="1709221"/>
                </a:lnTo>
                <a:lnTo>
                  <a:pt x="0" y="17092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237</Words>
  <Application>Microsoft Office PowerPoint</Application>
  <PresentationFormat>Custom</PresentationFormat>
  <Paragraphs>45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Open Sauce Bold</vt:lpstr>
      <vt:lpstr>Arial</vt:lpstr>
      <vt:lpstr>Tex Gyre Bonum Bold</vt:lpstr>
      <vt:lpstr>Open Sauce</vt:lpstr>
      <vt:lpstr>Calibri</vt:lpstr>
      <vt:lpstr>Tex Gyre Bonum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</dc:title>
  <dc:creator>User</dc:creator>
  <cp:lastModifiedBy>Microsoft account</cp:lastModifiedBy>
  <cp:revision>19</cp:revision>
  <dcterms:created xsi:type="dcterms:W3CDTF">2006-08-16T00:00:00Z</dcterms:created>
  <dcterms:modified xsi:type="dcterms:W3CDTF">2025-10-30T09:38:54Z</dcterms:modified>
  <dc:identifier>DAGom-kee3s</dc:identifier>
</cp:coreProperties>
</file>