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Cambria Bold" panose="02040803050406030204" pitchFamily="18" charset="0"/>
      <p:bold r:id="rId11"/>
    </p:embeddedFont>
    <p:embeddedFont>
      <p:font typeface="Garet Bold" panose="020B0604020202020204" charset="0"/>
      <p:regular r:id="rId12"/>
    </p:embeddedFont>
    <p:embeddedFont>
      <p:font typeface="Cambria" panose="02040503050406030204" pitchFamily="18" charset="0"/>
      <p:regular r:id="rId13"/>
      <p:bold r:id="rId14"/>
      <p:italic r:id="rId15"/>
      <p:boldItalic r:id="rId16"/>
    </p:embeddedFont>
    <p:embeddedFont>
      <p:font typeface="Garet Italics" panose="020B0604020202020204" charset="0"/>
      <p:regular r:id="rId17"/>
    </p:embeddedFont>
    <p:embeddedFont>
      <p:font typeface="Cambria Italics" panose="020B0604020202020204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Garet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3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795060" y="778705"/>
            <a:ext cx="1381304" cy="915322"/>
          </a:xfrm>
          <a:custGeom>
            <a:avLst/>
            <a:gdLst/>
            <a:ahLst/>
            <a:cxnLst/>
            <a:rect l="l" t="t" r="r" b="b"/>
            <a:pathLst>
              <a:path w="1381304" h="915322">
                <a:moveTo>
                  <a:pt x="0" y="0"/>
                </a:moveTo>
                <a:lnTo>
                  <a:pt x="1381303" y="0"/>
                </a:lnTo>
                <a:lnTo>
                  <a:pt x="1381303" y="915322"/>
                </a:lnTo>
                <a:lnTo>
                  <a:pt x="0" y="9153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285992" y="833081"/>
            <a:ext cx="950429" cy="901937"/>
          </a:xfrm>
          <a:custGeom>
            <a:avLst/>
            <a:gdLst/>
            <a:ahLst/>
            <a:cxnLst/>
            <a:rect l="l" t="t" r="r" b="b"/>
            <a:pathLst>
              <a:path w="950429" h="901937">
                <a:moveTo>
                  <a:pt x="0" y="0"/>
                </a:moveTo>
                <a:lnTo>
                  <a:pt x="950428" y="0"/>
                </a:lnTo>
                <a:lnTo>
                  <a:pt x="950428" y="901937"/>
                </a:lnTo>
                <a:lnTo>
                  <a:pt x="0" y="9019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641069" y="770991"/>
            <a:ext cx="1208323" cy="1026115"/>
          </a:xfrm>
          <a:custGeom>
            <a:avLst/>
            <a:gdLst/>
            <a:ahLst/>
            <a:cxnLst/>
            <a:rect l="l" t="t" r="r" b="b"/>
            <a:pathLst>
              <a:path w="1208323" h="1026115">
                <a:moveTo>
                  <a:pt x="0" y="0"/>
                </a:moveTo>
                <a:lnTo>
                  <a:pt x="1208323" y="0"/>
                </a:lnTo>
                <a:lnTo>
                  <a:pt x="1208323" y="1026116"/>
                </a:lnTo>
                <a:lnTo>
                  <a:pt x="0" y="10261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390188" y="683223"/>
            <a:ext cx="1308921" cy="981691"/>
          </a:xfrm>
          <a:custGeom>
            <a:avLst/>
            <a:gdLst/>
            <a:ahLst/>
            <a:cxnLst/>
            <a:rect l="l" t="t" r="r" b="b"/>
            <a:pathLst>
              <a:path w="1308921" h="981691">
                <a:moveTo>
                  <a:pt x="0" y="0"/>
                </a:moveTo>
                <a:lnTo>
                  <a:pt x="1308921" y="0"/>
                </a:lnTo>
                <a:lnTo>
                  <a:pt x="1308921" y="981691"/>
                </a:lnTo>
                <a:lnTo>
                  <a:pt x="0" y="98169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0" y="9128883"/>
            <a:ext cx="18296638" cy="1205742"/>
            <a:chOff x="0" y="0"/>
            <a:chExt cx="4818868" cy="31756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8868" cy="317562"/>
            </a:xfrm>
            <a:custGeom>
              <a:avLst/>
              <a:gdLst/>
              <a:ahLst/>
              <a:cxnLst/>
              <a:rect l="l" t="t" r="r" b="b"/>
              <a:pathLst>
                <a:path w="4818868" h="317562">
                  <a:moveTo>
                    <a:pt x="0" y="0"/>
                  </a:moveTo>
                  <a:lnTo>
                    <a:pt x="4818868" y="0"/>
                  </a:lnTo>
                  <a:lnTo>
                    <a:pt x="4818868" y="317562"/>
                  </a:lnTo>
                  <a:lnTo>
                    <a:pt x="0" y="317562"/>
                  </a:lnTo>
                  <a:close/>
                </a:path>
              </a:pathLst>
            </a:custGeom>
            <a:solidFill>
              <a:srgbClr val="38B5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818868" cy="3556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0" y="9258300"/>
            <a:ext cx="18144238" cy="1028700"/>
            <a:chOff x="0" y="0"/>
            <a:chExt cx="4778729" cy="27093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778730" cy="270933"/>
            </a:xfrm>
            <a:custGeom>
              <a:avLst/>
              <a:gdLst/>
              <a:ahLst/>
              <a:cxnLst/>
              <a:rect l="l" t="t" r="r" b="b"/>
              <a:pathLst>
                <a:path w="4778730" h="270933">
                  <a:moveTo>
                    <a:pt x="0" y="0"/>
                  </a:moveTo>
                  <a:lnTo>
                    <a:pt x="4778730" y="0"/>
                  </a:lnTo>
                  <a:lnTo>
                    <a:pt x="4778730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1E74B7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4778729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0" y="3558152"/>
            <a:ext cx="18288000" cy="1007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59"/>
              </a:lnSpc>
            </a:pPr>
            <a:r>
              <a:rPr lang="en-US" sz="3599" b="1" dirty="0">
                <a:solidFill>
                  <a:srgbClr val="0E243C"/>
                </a:solidFill>
                <a:latin typeface="Cambria Bold"/>
                <a:ea typeface="Cambria Bold"/>
                <a:cs typeface="Cambria Bold"/>
                <a:sym typeface="Cambria Bold"/>
              </a:rPr>
              <a:t>MANAGE-Fisheries Innovation and Startup Hub </a:t>
            </a:r>
          </a:p>
          <a:p>
            <a:pPr algn="ctr">
              <a:lnSpc>
                <a:spcPts val="3959"/>
              </a:lnSpc>
            </a:pPr>
            <a:r>
              <a:rPr lang="en-US" sz="3599" b="1" dirty="0">
                <a:solidFill>
                  <a:srgbClr val="0E243C"/>
                </a:solidFill>
                <a:latin typeface="Cambria Bold"/>
                <a:ea typeface="Cambria Bold"/>
                <a:cs typeface="Cambria Bold"/>
                <a:sym typeface="Cambria Bold"/>
              </a:rPr>
              <a:t>(MANAGE-FISHub) 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0" y="0"/>
            <a:ext cx="6556019" cy="1028700"/>
            <a:chOff x="0" y="0"/>
            <a:chExt cx="1726688" cy="27093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726688" cy="270933"/>
            </a:xfrm>
            <a:custGeom>
              <a:avLst/>
              <a:gdLst/>
              <a:ahLst/>
              <a:cxnLst/>
              <a:rect l="l" t="t" r="r" b="b"/>
              <a:pathLst>
                <a:path w="1726688" h="270933">
                  <a:moveTo>
                    <a:pt x="28341" y="0"/>
                  </a:moveTo>
                  <a:lnTo>
                    <a:pt x="1698347" y="0"/>
                  </a:lnTo>
                  <a:cubicBezTo>
                    <a:pt x="1713999" y="0"/>
                    <a:pt x="1726688" y="12689"/>
                    <a:pt x="1726688" y="28341"/>
                  </a:cubicBezTo>
                  <a:lnTo>
                    <a:pt x="1726688" y="242592"/>
                  </a:lnTo>
                  <a:cubicBezTo>
                    <a:pt x="1726688" y="258245"/>
                    <a:pt x="1713999" y="270933"/>
                    <a:pt x="1698347" y="270933"/>
                  </a:cubicBezTo>
                  <a:lnTo>
                    <a:pt x="28341" y="270933"/>
                  </a:lnTo>
                  <a:cubicBezTo>
                    <a:pt x="12689" y="270933"/>
                    <a:pt x="0" y="258245"/>
                    <a:pt x="0" y="242592"/>
                  </a:cubicBezTo>
                  <a:lnTo>
                    <a:pt x="0" y="28341"/>
                  </a:lnTo>
                  <a:cubicBezTo>
                    <a:pt x="0" y="12689"/>
                    <a:pt x="12689" y="0"/>
                    <a:pt x="28341" y="0"/>
                  </a:cubicBezTo>
                  <a:close/>
                </a:path>
              </a:pathLst>
            </a:custGeom>
            <a:solidFill>
              <a:srgbClr val="1E74B7"/>
            </a:solidFill>
            <a:ln>
              <a:solidFill>
                <a:schemeClr val="accent1">
                  <a:lumMod val="50000"/>
                </a:schemeClr>
              </a:solidFill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1726688" cy="309033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436104" y="1473682"/>
            <a:ext cx="3714841" cy="417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89"/>
              </a:lnSpc>
            </a:pPr>
            <a:r>
              <a:rPr lang="en-US" sz="2899">
                <a:solidFill>
                  <a:srgbClr val="0E243C"/>
                </a:solidFill>
                <a:latin typeface="Cambria"/>
                <a:ea typeface="Cambria"/>
                <a:cs typeface="Cambria"/>
                <a:sym typeface="Cambria"/>
              </a:rPr>
              <a:t>Company Logo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401539" y="5641586"/>
            <a:ext cx="3714841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9"/>
              </a:lnSpc>
            </a:pPr>
            <a:r>
              <a:rPr lang="en-US" sz="3399" b="1">
                <a:solidFill>
                  <a:srgbClr val="0E243C"/>
                </a:solidFill>
                <a:latin typeface="Cambria Bold"/>
                <a:ea typeface="Cambria Bold"/>
                <a:cs typeface="Cambria Bold"/>
                <a:sym typeface="Cambria Bold"/>
              </a:rPr>
              <a:t>Startup Name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911797" y="6404733"/>
            <a:ext cx="3714841" cy="838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en-US" sz="2999">
                <a:solidFill>
                  <a:srgbClr val="0E243C"/>
                </a:solidFill>
                <a:latin typeface="Cambria"/>
                <a:ea typeface="Cambria"/>
                <a:cs typeface="Cambria"/>
                <a:sym typeface="Cambria"/>
              </a:rPr>
              <a:t>Founder(s) Name</a:t>
            </a:r>
          </a:p>
          <a:p>
            <a:pPr algn="l">
              <a:lnSpc>
                <a:spcPts val="3299"/>
              </a:lnSpc>
            </a:pPr>
            <a:r>
              <a:rPr lang="en-US" sz="2999">
                <a:solidFill>
                  <a:srgbClr val="0E243C"/>
                </a:solidFill>
                <a:latin typeface="Cambria"/>
                <a:ea typeface="Cambria"/>
                <a:cs typeface="Cambria"/>
                <a:sym typeface="Cambria"/>
              </a:rPr>
              <a:t>Location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772514" y="9548813"/>
            <a:ext cx="2187204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en-US" sz="2800" b="1" dirty="0">
                <a:solidFill>
                  <a:srgbClr val="FFFFFF"/>
                </a:solidFill>
                <a:latin typeface="Cambria Bold"/>
                <a:ea typeface="Cambria Bold"/>
                <a:cs typeface="Cambria Bold"/>
                <a:sym typeface="Cambria Bold"/>
              </a:rPr>
              <a:t>Cohort</a:t>
            </a:r>
            <a:r>
              <a:rPr lang="en-US" sz="2999" b="1" dirty="0">
                <a:solidFill>
                  <a:srgbClr val="FFFFFF"/>
                </a:solidFill>
                <a:latin typeface="Cambria Bold"/>
                <a:ea typeface="Cambria Bold"/>
                <a:cs typeface="Cambria Bold"/>
                <a:sym typeface="Cambria Bold"/>
              </a:rPr>
              <a:t> 1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4236420" y="9520238"/>
            <a:ext cx="3535453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en-US" sz="2800" b="1" dirty="0">
                <a:solidFill>
                  <a:srgbClr val="FFFFFF"/>
                </a:solidFill>
                <a:latin typeface="Cambria Bold"/>
                <a:ea typeface="Cambria Bold"/>
                <a:cs typeface="Cambria Bold"/>
                <a:sym typeface="Cambria Bold"/>
              </a:rPr>
              <a:t>MANAGE-FISHub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509058" y="778705"/>
            <a:ext cx="1381304" cy="915322"/>
          </a:xfrm>
          <a:custGeom>
            <a:avLst/>
            <a:gdLst/>
            <a:ahLst/>
            <a:cxnLst/>
            <a:rect l="l" t="t" r="r" b="b"/>
            <a:pathLst>
              <a:path w="1381304" h="915322">
                <a:moveTo>
                  <a:pt x="0" y="0"/>
                </a:moveTo>
                <a:lnTo>
                  <a:pt x="1381304" y="0"/>
                </a:lnTo>
                <a:lnTo>
                  <a:pt x="1381304" y="915322"/>
                </a:lnTo>
                <a:lnTo>
                  <a:pt x="0" y="9153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999990" y="833081"/>
            <a:ext cx="950429" cy="901937"/>
          </a:xfrm>
          <a:custGeom>
            <a:avLst/>
            <a:gdLst/>
            <a:ahLst/>
            <a:cxnLst/>
            <a:rect l="l" t="t" r="r" b="b"/>
            <a:pathLst>
              <a:path w="950429" h="901937">
                <a:moveTo>
                  <a:pt x="0" y="0"/>
                </a:moveTo>
                <a:lnTo>
                  <a:pt x="950429" y="0"/>
                </a:lnTo>
                <a:lnTo>
                  <a:pt x="950429" y="901937"/>
                </a:lnTo>
                <a:lnTo>
                  <a:pt x="0" y="9019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355068" y="770991"/>
            <a:ext cx="1208323" cy="1026115"/>
          </a:xfrm>
          <a:custGeom>
            <a:avLst/>
            <a:gdLst/>
            <a:ahLst/>
            <a:cxnLst/>
            <a:rect l="l" t="t" r="r" b="b"/>
            <a:pathLst>
              <a:path w="1208323" h="1026115">
                <a:moveTo>
                  <a:pt x="0" y="0"/>
                </a:moveTo>
                <a:lnTo>
                  <a:pt x="1208322" y="0"/>
                </a:lnTo>
                <a:lnTo>
                  <a:pt x="1208322" y="1026116"/>
                </a:lnTo>
                <a:lnTo>
                  <a:pt x="0" y="10261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104186" y="683223"/>
            <a:ext cx="1308921" cy="981691"/>
          </a:xfrm>
          <a:custGeom>
            <a:avLst/>
            <a:gdLst/>
            <a:ahLst/>
            <a:cxnLst/>
            <a:rect l="l" t="t" r="r" b="b"/>
            <a:pathLst>
              <a:path w="1308921" h="981691">
                <a:moveTo>
                  <a:pt x="0" y="0"/>
                </a:moveTo>
                <a:lnTo>
                  <a:pt x="1308921" y="0"/>
                </a:lnTo>
                <a:lnTo>
                  <a:pt x="1308921" y="981691"/>
                </a:lnTo>
                <a:lnTo>
                  <a:pt x="0" y="98169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6316207" y="1662584"/>
            <a:ext cx="6135701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b="1" spc="124">
                <a:solidFill>
                  <a:srgbClr val="000322"/>
                </a:solidFill>
                <a:latin typeface="Cambria Bold"/>
                <a:ea typeface="Cambria Bold"/>
                <a:cs typeface="Cambria Bold"/>
                <a:sym typeface="Cambria Bold"/>
              </a:rPr>
              <a:t>Concept Note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-383937" y="2884330"/>
            <a:ext cx="6135701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b="1" spc="124">
                <a:solidFill>
                  <a:srgbClr val="000322"/>
                </a:solidFill>
                <a:latin typeface="Cambria Bold"/>
                <a:ea typeface="Cambria Bold"/>
                <a:cs typeface="Cambria Bold"/>
                <a:sym typeface="Cambria Bold"/>
              </a:rPr>
              <a:t>Problem: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21373" y="3805368"/>
            <a:ext cx="6135701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b="1" spc="124">
                <a:solidFill>
                  <a:srgbClr val="000322"/>
                </a:solidFill>
                <a:latin typeface="Cambria Bold"/>
                <a:ea typeface="Cambria Bold"/>
                <a:cs typeface="Cambria Bold"/>
                <a:sym typeface="Cambria Bold"/>
              </a:rPr>
              <a:t>Proposed Solution: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523732" y="4732468"/>
            <a:ext cx="10762260" cy="2111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lvl="1" indent="-215900" algn="l">
              <a:lnSpc>
                <a:spcPts val="2800"/>
              </a:lnSpc>
              <a:buFont typeface="Arial"/>
              <a:buChar char="•"/>
            </a:pPr>
            <a:r>
              <a:rPr lang="en-US" sz="2000" i="1" spc="100" dirty="0">
                <a:solidFill>
                  <a:srgbClr val="607490"/>
                </a:solidFill>
                <a:latin typeface="Cambria Italics"/>
                <a:ea typeface="Cambria Italics"/>
                <a:cs typeface="Cambria Italics"/>
                <a:sym typeface="Cambria Italics"/>
              </a:rPr>
              <a:t>Explain the Problem that you are solving in few sentences</a:t>
            </a:r>
          </a:p>
          <a:p>
            <a:pPr marL="431801" lvl="1" indent="-215900" algn="l">
              <a:lnSpc>
                <a:spcPts val="2800"/>
              </a:lnSpc>
              <a:buFont typeface="Arial"/>
              <a:buChar char="•"/>
            </a:pPr>
            <a:r>
              <a:rPr lang="en-US" sz="2000" i="1" spc="100" dirty="0">
                <a:solidFill>
                  <a:srgbClr val="607490"/>
                </a:solidFill>
                <a:latin typeface="Cambria Italics"/>
                <a:ea typeface="Cambria Italics"/>
                <a:cs typeface="Cambria Italics"/>
                <a:sym typeface="Cambria Italics"/>
              </a:rPr>
              <a:t>Explain your Proposed Solution in few sentences/Prototype</a:t>
            </a:r>
          </a:p>
          <a:p>
            <a:pPr marL="431801" lvl="1" indent="-215900" algn="l">
              <a:lnSpc>
                <a:spcPts val="2800"/>
              </a:lnSpc>
              <a:buFont typeface="Arial"/>
              <a:buChar char="•"/>
            </a:pPr>
            <a:r>
              <a:rPr lang="en-US" sz="2000" i="1" spc="100" dirty="0">
                <a:solidFill>
                  <a:srgbClr val="607490"/>
                </a:solidFill>
                <a:latin typeface="Cambria Italics"/>
                <a:ea typeface="Cambria Italics"/>
                <a:cs typeface="Cambria Italics"/>
                <a:sym typeface="Cambria Italics"/>
              </a:rPr>
              <a:t>How do you justify your proposed solution is innovative?</a:t>
            </a:r>
          </a:p>
          <a:p>
            <a:pPr marL="431801" lvl="1" indent="-215900" algn="l">
              <a:lnSpc>
                <a:spcPts val="2800"/>
              </a:lnSpc>
              <a:buFont typeface="Arial"/>
              <a:buChar char="•"/>
            </a:pPr>
            <a:r>
              <a:rPr lang="en-US" sz="2000" i="1" spc="100" dirty="0">
                <a:solidFill>
                  <a:srgbClr val="607490"/>
                </a:solidFill>
                <a:latin typeface="Cambria Italics"/>
                <a:ea typeface="Cambria Italics"/>
                <a:cs typeface="Cambria Italics"/>
                <a:sym typeface="Cambria Italics"/>
              </a:rPr>
              <a:t>What is the Technology involved in development of the solution?</a:t>
            </a:r>
          </a:p>
          <a:p>
            <a:pPr marL="431801" lvl="1" indent="-215900" algn="l">
              <a:lnSpc>
                <a:spcPts val="2800"/>
              </a:lnSpc>
              <a:buFont typeface="Arial"/>
              <a:buChar char="•"/>
            </a:pPr>
            <a:r>
              <a:rPr lang="en-US" sz="2000" i="1" spc="100" dirty="0">
                <a:solidFill>
                  <a:srgbClr val="607490"/>
                </a:solidFill>
                <a:latin typeface="Cambria Italics"/>
                <a:ea typeface="Cambria Italics"/>
                <a:cs typeface="Cambria Italics"/>
                <a:sym typeface="Cambria Italics"/>
              </a:rPr>
              <a:t>Whether your proposed solution validated by any external agency or competent authority?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59940" y="7991858"/>
            <a:ext cx="10762260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60"/>
              </a:lnSpc>
            </a:pPr>
            <a:r>
              <a:rPr lang="en-US" sz="1900" i="1" spc="95">
                <a:solidFill>
                  <a:srgbClr val="607490"/>
                </a:solidFill>
                <a:latin typeface="Cambria Italics"/>
                <a:ea typeface="Cambria Italics"/>
                <a:cs typeface="Cambria Italics"/>
                <a:sym typeface="Cambria Italics"/>
              </a:rPr>
              <a:t>Add relevant images. Don’t add too much of text in the slides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-46738" y="9128883"/>
            <a:ext cx="18334738" cy="1205742"/>
            <a:chOff x="0" y="0"/>
            <a:chExt cx="4828902" cy="31756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828902" cy="317562"/>
            </a:xfrm>
            <a:custGeom>
              <a:avLst/>
              <a:gdLst/>
              <a:ahLst/>
              <a:cxnLst/>
              <a:rect l="l" t="t" r="r" b="b"/>
              <a:pathLst>
                <a:path w="4828902" h="317562">
                  <a:moveTo>
                    <a:pt x="0" y="0"/>
                  </a:moveTo>
                  <a:lnTo>
                    <a:pt x="4828902" y="0"/>
                  </a:lnTo>
                  <a:lnTo>
                    <a:pt x="4828902" y="317562"/>
                  </a:lnTo>
                  <a:lnTo>
                    <a:pt x="0" y="317562"/>
                  </a:lnTo>
                  <a:close/>
                </a:path>
              </a:pathLst>
            </a:custGeom>
            <a:solidFill>
              <a:srgbClr val="38B5EC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4828902" cy="3556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-46738" y="9258300"/>
            <a:ext cx="18334738" cy="1028700"/>
            <a:chOff x="0" y="0"/>
            <a:chExt cx="4828902" cy="27093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828902" cy="270933"/>
            </a:xfrm>
            <a:custGeom>
              <a:avLst/>
              <a:gdLst/>
              <a:ahLst/>
              <a:cxnLst/>
              <a:rect l="l" t="t" r="r" b="b"/>
              <a:pathLst>
                <a:path w="4828902" h="270933">
                  <a:moveTo>
                    <a:pt x="0" y="0"/>
                  </a:moveTo>
                  <a:lnTo>
                    <a:pt x="4828902" y="0"/>
                  </a:lnTo>
                  <a:lnTo>
                    <a:pt x="482890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1E74B7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4828902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725775" y="9548813"/>
            <a:ext cx="2187204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en-US" sz="2800" b="1" dirty="0">
                <a:solidFill>
                  <a:srgbClr val="FFFFFF"/>
                </a:solidFill>
                <a:latin typeface="Cambria Bold"/>
                <a:ea typeface="Cambria Bold"/>
                <a:cs typeface="Cambria Bold"/>
                <a:sym typeface="Cambria Bold"/>
              </a:rPr>
              <a:t>Cohort</a:t>
            </a:r>
            <a:r>
              <a:rPr lang="en-US" sz="2999" b="1" dirty="0">
                <a:solidFill>
                  <a:srgbClr val="FFFFFF"/>
                </a:solidFill>
                <a:latin typeface="Cambria Bold"/>
                <a:ea typeface="Cambria Bold"/>
                <a:cs typeface="Cambria Bold"/>
                <a:sym typeface="Cambria Bold"/>
              </a:rPr>
              <a:t> 1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4189682" y="9520238"/>
            <a:ext cx="3535453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en-US" sz="2800" b="1" dirty="0">
                <a:solidFill>
                  <a:srgbClr val="FFFFFF"/>
                </a:solidFill>
                <a:latin typeface="Cambria Bold"/>
                <a:ea typeface="Cambria Bold"/>
                <a:cs typeface="Cambria Bold"/>
                <a:sym typeface="Cambria Bold"/>
              </a:rPr>
              <a:t>MANAGE-FISHub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-228600" y="0"/>
            <a:ext cx="1852533" cy="770991"/>
            <a:chOff x="0" y="0"/>
            <a:chExt cx="462189" cy="203059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62189" cy="203059"/>
            </a:xfrm>
            <a:custGeom>
              <a:avLst/>
              <a:gdLst/>
              <a:ahLst/>
              <a:cxnLst/>
              <a:rect l="l" t="t" r="r" b="b"/>
              <a:pathLst>
                <a:path w="462189" h="203059">
                  <a:moveTo>
                    <a:pt x="101530" y="0"/>
                  </a:moveTo>
                  <a:lnTo>
                    <a:pt x="360659" y="0"/>
                  </a:lnTo>
                  <a:cubicBezTo>
                    <a:pt x="416732" y="0"/>
                    <a:pt x="462189" y="45456"/>
                    <a:pt x="462189" y="101530"/>
                  </a:cubicBezTo>
                  <a:lnTo>
                    <a:pt x="462189" y="101530"/>
                  </a:lnTo>
                  <a:cubicBezTo>
                    <a:pt x="462189" y="157603"/>
                    <a:pt x="416732" y="203059"/>
                    <a:pt x="360659" y="203059"/>
                  </a:cubicBezTo>
                  <a:lnTo>
                    <a:pt x="101530" y="203059"/>
                  </a:lnTo>
                  <a:cubicBezTo>
                    <a:pt x="45456" y="203059"/>
                    <a:pt x="0" y="157603"/>
                    <a:pt x="0" y="101530"/>
                  </a:cubicBezTo>
                  <a:lnTo>
                    <a:pt x="0" y="101530"/>
                  </a:lnTo>
                  <a:cubicBezTo>
                    <a:pt x="0" y="45456"/>
                    <a:pt x="45456" y="0"/>
                    <a:pt x="101530" y="0"/>
                  </a:cubicBezTo>
                  <a:close/>
                </a:path>
              </a:pathLst>
            </a:custGeom>
            <a:solidFill>
              <a:srgbClr val="1E74B7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462189" cy="2411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530881" y="567241"/>
            <a:ext cx="1381304" cy="915322"/>
          </a:xfrm>
          <a:custGeom>
            <a:avLst/>
            <a:gdLst/>
            <a:ahLst/>
            <a:cxnLst/>
            <a:rect l="l" t="t" r="r" b="b"/>
            <a:pathLst>
              <a:path w="1381304" h="915322">
                <a:moveTo>
                  <a:pt x="0" y="0"/>
                </a:moveTo>
                <a:lnTo>
                  <a:pt x="1381304" y="0"/>
                </a:lnTo>
                <a:lnTo>
                  <a:pt x="1381304" y="915321"/>
                </a:lnTo>
                <a:lnTo>
                  <a:pt x="0" y="9153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21813" y="621616"/>
            <a:ext cx="950429" cy="901937"/>
          </a:xfrm>
          <a:custGeom>
            <a:avLst/>
            <a:gdLst/>
            <a:ahLst/>
            <a:cxnLst/>
            <a:rect l="l" t="t" r="r" b="b"/>
            <a:pathLst>
              <a:path w="950429" h="901937">
                <a:moveTo>
                  <a:pt x="0" y="0"/>
                </a:moveTo>
                <a:lnTo>
                  <a:pt x="950429" y="0"/>
                </a:lnTo>
                <a:lnTo>
                  <a:pt x="950429" y="901937"/>
                </a:lnTo>
                <a:lnTo>
                  <a:pt x="0" y="9019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376891" y="559527"/>
            <a:ext cx="1208323" cy="1026115"/>
          </a:xfrm>
          <a:custGeom>
            <a:avLst/>
            <a:gdLst/>
            <a:ahLst/>
            <a:cxnLst/>
            <a:rect l="l" t="t" r="r" b="b"/>
            <a:pathLst>
              <a:path w="1208323" h="1026115">
                <a:moveTo>
                  <a:pt x="0" y="0"/>
                </a:moveTo>
                <a:lnTo>
                  <a:pt x="1208323" y="0"/>
                </a:lnTo>
                <a:lnTo>
                  <a:pt x="1208323" y="1026115"/>
                </a:lnTo>
                <a:lnTo>
                  <a:pt x="0" y="10261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126010" y="471758"/>
            <a:ext cx="1308921" cy="981691"/>
          </a:xfrm>
          <a:custGeom>
            <a:avLst/>
            <a:gdLst/>
            <a:ahLst/>
            <a:cxnLst/>
            <a:rect l="l" t="t" r="r" b="b"/>
            <a:pathLst>
              <a:path w="1308921" h="981691">
                <a:moveTo>
                  <a:pt x="0" y="0"/>
                </a:moveTo>
                <a:lnTo>
                  <a:pt x="1308920" y="0"/>
                </a:lnTo>
                <a:lnTo>
                  <a:pt x="1308920" y="981691"/>
                </a:lnTo>
                <a:lnTo>
                  <a:pt x="0" y="98169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8700" y="1028700"/>
            <a:ext cx="3086100" cy="3086100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E74B7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776854" y="1810421"/>
            <a:ext cx="6666157" cy="6666157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11" name="TextBox 11"/>
          <p:cNvSpPr txBox="1"/>
          <p:nvPr/>
        </p:nvSpPr>
        <p:spPr>
          <a:xfrm>
            <a:off x="9903402" y="2207989"/>
            <a:ext cx="6300859" cy="1771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80"/>
              </a:lnSpc>
            </a:pPr>
            <a:r>
              <a:rPr lang="en-US" sz="3900" spc="-241">
                <a:solidFill>
                  <a:srgbClr val="111765"/>
                </a:solidFill>
                <a:latin typeface="Garet"/>
                <a:ea typeface="Garet"/>
                <a:cs typeface="Garet"/>
                <a:sym typeface="Garet"/>
              </a:rPr>
              <a:t>Image of Product/Field Trails/ Product testing/Service Flow Chart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903402" y="4445000"/>
            <a:ext cx="6531529" cy="217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3848" lvl="1" indent="-161924" algn="l">
              <a:lnSpc>
                <a:spcPts val="2549"/>
              </a:lnSpc>
              <a:buFont typeface="Arial"/>
              <a:buChar char="•"/>
            </a:pPr>
            <a:r>
              <a:rPr lang="en-US" sz="1499" i="1" dirty="0">
                <a:solidFill>
                  <a:srgbClr val="607490"/>
                </a:solidFill>
                <a:latin typeface="Garet Italics"/>
                <a:ea typeface="Garet Italics"/>
                <a:cs typeface="Garet Italics"/>
                <a:sym typeface="Garet Italics"/>
              </a:rPr>
              <a:t>Incl</a:t>
            </a:r>
            <a:r>
              <a:rPr lang="en-US" sz="1499" i="1" u="none" strike="noStrike" dirty="0">
                <a:solidFill>
                  <a:srgbClr val="607490"/>
                </a:solidFill>
                <a:latin typeface="Garet Italics"/>
                <a:ea typeface="Garet Italics"/>
                <a:cs typeface="Garet Italics"/>
                <a:sym typeface="Garet Italics"/>
              </a:rPr>
              <a:t>ude clear and relevant images/flowcharts/line diagrams/ sketches</a:t>
            </a:r>
          </a:p>
          <a:p>
            <a:pPr marL="323848" lvl="1" indent="-161924" algn="l">
              <a:lnSpc>
                <a:spcPts val="2549"/>
              </a:lnSpc>
              <a:buFont typeface="Arial"/>
              <a:buChar char="•"/>
            </a:pPr>
            <a:r>
              <a:rPr lang="en-US" sz="1499" i="1" u="none" strike="noStrike" dirty="0">
                <a:solidFill>
                  <a:srgbClr val="607490"/>
                </a:solidFill>
                <a:latin typeface="Garet Italics"/>
                <a:ea typeface="Garet Italics"/>
                <a:cs typeface="Garet Italics"/>
                <a:sym typeface="Garet Italics"/>
              </a:rPr>
              <a:t>Include images of field visits/ market survey if available</a:t>
            </a:r>
          </a:p>
          <a:p>
            <a:pPr marL="323848" lvl="1" indent="-161924" algn="l">
              <a:lnSpc>
                <a:spcPts val="2549"/>
              </a:lnSpc>
              <a:buFont typeface="Arial"/>
              <a:buChar char="•"/>
            </a:pPr>
            <a:r>
              <a:rPr lang="en-US" sz="1499" i="1" u="none" strike="noStrike" dirty="0">
                <a:solidFill>
                  <a:srgbClr val="607490"/>
                </a:solidFill>
                <a:latin typeface="Garet Italics"/>
                <a:ea typeface="Garet Italics"/>
                <a:cs typeface="Garet Italics"/>
                <a:sym typeface="Garet Italics"/>
              </a:rPr>
              <a:t> Include images that act as proof for field trails / product testing</a:t>
            </a:r>
          </a:p>
          <a:p>
            <a:pPr marL="323848" lvl="1" indent="-161924" algn="l">
              <a:lnSpc>
                <a:spcPts val="2549"/>
              </a:lnSpc>
              <a:buFont typeface="Arial"/>
              <a:buChar char="•"/>
            </a:pPr>
            <a:r>
              <a:rPr lang="en-US" sz="1499" i="1" u="none" strike="noStrike" dirty="0">
                <a:solidFill>
                  <a:srgbClr val="607490"/>
                </a:solidFill>
                <a:latin typeface="Garet Italics"/>
                <a:ea typeface="Garet Italics"/>
                <a:cs typeface="Garet Italics"/>
                <a:sym typeface="Garet Italics"/>
              </a:rPr>
              <a:t> Include verifiable testimonials from your potential or existing customers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0196563" y="7694445"/>
            <a:ext cx="2159412" cy="782133"/>
            <a:chOff x="0" y="0"/>
            <a:chExt cx="568734" cy="20599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68734" cy="205994"/>
            </a:xfrm>
            <a:custGeom>
              <a:avLst/>
              <a:gdLst/>
              <a:ahLst/>
              <a:cxnLst/>
              <a:rect l="l" t="t" r="r" b="b"/>
              <a:pathLst>
                <a:path w="568734" h="205994">
                  <a:moveTo>
                    <a:pt x="0" y="0"/>
                  </a:moveTo>
                  <a:lnTo>
                    <a:pt x="568734" y="0"/>
                  </a:lnTo>
                  <a:lnTo>
                    <a:pt x="568734" y="205994"/>
                  </a:lnTo>
                  <a:lnTo>
                    <a:pt x="0" y="205994"/>
                  </a:lnTo>
                  <a:close/>
                </a:path>
              </a:pathLst>
            </a:custGeom>
            <a:solidFill>
              <a:srgbClr val="1E74B7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568734" cy="2440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0196563" y="7900731"/>
            <a:ext cx="2159412" cy="331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0"/>
              </a:lnSpc>
              <a:spcBef>
                <a:spcPct val="0"/>
              </a:spcBef>
            </a:pPr>
            <a:r>
              <a:rPr lang="en-US" sz="1950" spc="-12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More Info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-46738" y="9128883"/>
            <a:ext cx="18334738" cy="1205742"/>
            <a:chOff x="0" y="0"/>
            <a:chExt cx="4828902" cy="31756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828902" cy="317562"/>
            </a:xfrm>
            <a:custGeom>
              <a:avLst/>
              <a:gdLst/>
              <a:ahLst/>
              <a:cxnLst/>
              <a:rect l="l" t="t" r="r" b="b"/>
              <a:pathLst>
                <a:path w="4828902" h="317562">
                  <a:moveTo>
                    <a:pt x="0" y="0"/>
                  </a:moveTo>
                  <a:lnTo>
                    <a:pt x="4828902" y="0"/>
                  </a:lnTo>
                  <a:lnTo>
                    <a:pt x="4828902" y="317562"/>
                  </a:lnTo>
                  <a:lnTo>
                    <a:pt x="0" y="317562"/>
                  </a:lnTo>
                  <a:close/>
                </a:path>
              </a:pathLst>
            </a:custGeom>
            <a:solidFill>
              <a:srgbClr val="38B5EC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4828902" cy="3556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46738" y="9258300"/>
            <a:ext cx="18334738" cy="1028700"/>
            <a:chOff x="0" y="0"/>
            <a:chExt cx="4828902" cy="270933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828902" cy="270933"/>
            </a:xfrm>
            <a:custGeom>
              <a:avLst/>
              <a:gdLst/>
              <a:ahLst/>
              <a:cxnLst/>
              <a:rect l="l" t="t" r="r" b="b"/>
              <a:pathLst>
                <a:path w="4828902" h="270933">
                  <a:moveTo>
                    <a:pt x="0" y="0"/>
                  </a:moveTo>
                  <a:lnTo>
                    <a:pt x="4828902" y="0"/>
                  </a:lnTo>
                  <a:lnTo>
                    <a:pt x="482890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1E74B7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4828902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725775" y="9548813"/>
            <a:ext cx="2187204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en-US" sz="2800" b="1" dirty="0">
                <a:solidFill>
                  <a:srgbClr val="FFFFFF"/>
                </a:solidFill>
                <a:latin typeface="Cambria Bold"/>
                <a:ea typeface="Cambria Bold"/>
                <a:cs typeface="Cambria Bold"/>
                <a:sym typeface="Cambria Bold"/>
              </a:rPr>
              <a:t>Cohort</a:t>
            </a:r>
            <a:r>
              <a:rPr lang="en-US" sz="2999" b="1" dirty="0">
                <a:solidFill>
                  <a:srgbClr val="FFFFFF"/>
                </a:solidFill>
                <a:latin typeface="Cambria Bold"/>
                <a:ea typeface="Cambria Bold"/>
                <a:cs typeface="Cambria Bold"/>
                <a:sym typeface="Cambria Bold"/>
              </a:rPr>
              <a:t> 1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4189682" y="9520238"/>
            <a:ext cx="3535453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en-US" sz="2800" b="1" dirty="0">
                <a:solidFill>
                  <a:srgbClr val="FFFFFF"/>
                </a:solidFill>
                <a:latin typeface="Cambria Bold"/>
                <a:ea typeface="Cambria Bold"/>
                <a:cs typeface="Cambria Bold"/>
                <a:sym typeface="Cambria Bold"/>
              </a:rPr>
              <a:t>MANAGE-FISHub</a:t>
            </a:r>
          </a:p>
        </p:txBody>
      </p:sp>
      <p:sp>
        <p:nvSpPr>
          <p:cNvPr id="25" name="TextBox 12"/>
          <p:cNvSpPr txBox="1"/>
          <p:nvPr/>
        </p:nvSpPr>
        <p:spPr>
          <a:xfrm>
            <a:off x="4419600" y="4804031"/>
            <a:ext cx="1101667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61924" lvl="1" algn="l">
              <a:lnSpc>
                <a:spcPts val="2549"/>
              </a:lnSpc>
            </a:pPr>
            <a:r>
              <a:rPr lang="en-US" sz="1499" i="1" dirty="0">
                <a:solidFill>
                  <a:srgbClr val="607490"/>
                </a:solidFill>
                <a:latin typeface="Garet Italics"/>
                <a:ea typeface="Garet Italics"/>
                <a:cs typeface="Garet Italics"/>
                <a:sym typeface="Garet Italics"/>
              </a:rPr>
              <a:t>I</a:t>
            </a:r>
            <a:r>
              <a:rPr lang="en-US" sz="1499" i="1" dirty="0" smtClean="0">
                <a:solidFill>
                  <a:srgbClr val="607490"/>
                </a:solidFill>
                <a:latin typeface="Garet Italics"/>
                <a:ea typeface="Garet Italics"/>
                <a:cs typeface="Garet Italics"/>
                <a:sym typeface="Garet Italics"/>
              </a:rPr>
              <a:t>mage</a:t>
            </a:r>
            <a:endParaRPr lang="en-US" sz="1499" i="1" u="none" strike="noStrike" dirty="0">
              <a:solidFill>
                <a:srgbClr val="607490"/>
              </a:solidFill>
              <a:latin typeface="Garet Italics"/>
              <a:ea typeface="Garet Italics"/>
              <a:cs typeface="Garet Italics"/>
              <a:sym typeface="Garet Itali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6738" y="9128883"/>
            <a:ext cx="18334738" cy="1205742"/>
            <a:chOff x="0" y="0"/>
            <a:chExt cx="4828902" cy="31756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28902" cy="317562"/>
            </a:xfrm>
            <a:custGeom>
              <a:avLst/>
              <a:gdLst/>
              <a:ahLst/>
              <a:cxnLst/>
              <a:rect l="l" t="t" r="r" b="b"/>
              <a:pathLst>
                <a:path w="4828902" h="317562">
                  <a:moveTo>
                    <a:pt x="0" y="0"/>
                  </a:moveTo>
                  <a:lnTo>
                    <a:pt x="4828902" y="0"/>
                  </a:lnTo>
                  <a:lnTo>
                    <a:pt x="4828902" y="317562"/>
                  </a:lnTo>
                  <a:lnTo>
                    <a:pt x="0" y="317562"/>
                  </a:lnTo>
                  <a:close/>
                </a:path>
              </a:pathLst>
            </a:custGeom>
            <a:solidFill>
              <a:srgbClr val="38B5E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28902" cy="3556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46738" y="9258300"/>
            <a:ext cx="18334738" cy="1028700"/>
            <a:chOff x="0" y="0"/>
            <a:chExt cx="4828902" cy="2709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28902" cy="270933"/>
            </a:xfrm>
            <a:custGeom>
              <a:avLst/>
              <a:gdLst/>
              <a:ahLst/>
              <a:cxnLst/>
              <a:rect l="l" t="t" r="r" b="b"/>
              <a:pathLst>
                <a:path w="4828902" h="270933">
                  <a:moveTo>
                    <a:pt x="0" y="0"/>
                  </a:moveTo>
                  <a:lnTo>
                    <a:pt x="4828902" y="0"/>
                  </a:lnTo>
                  <a:lnTo>
                    <a:pt x="482890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1E74B7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828902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725775" y="9548813"/>
            <a:ext cx="2187204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en-US" sz="2800" b="1" dirty="0">
                <a:solidFill>
                  <a:srgbClr val="FFFFFF"/>
                </a:solidFill>
                <a:latin typeface="Cambria Bold"/>
                <a:ea typeface="Cambria Bold"/>
                <a:cs typeface="Cambria Bold"/>
                <a:sym typeface="Cambria Bold"/>
              </a:rPr>
              <a:t>Cohort</a:t>
            </a:r>
            <a:r>
              <a:rPr lang="en-US" sz="2999" b="1" dirty="0">
                <a:solidFill>
                  <a:srgbClr val="FFFFFF"/>
                </a:solidFill>
                <a:latin typeface="Cambria Bold"/>
                <a:ea typeface="Cambria Bold"/>
                <a:cs typeface="Cambria Bold"/>
                <a:sym typeface="Cambria Bold"/>
              </a:rPr>
              <a:t> 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189682" y="9520238"/>
            <a:ext cx="3535453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en-US" sz="2800" b="1" dirty="0">
                <a:solidFill>
                  <a:srgbClr val="FFFFFF"/>
                </a:solidFill>
                <a:latin typeface="Cambria Bold"/>
                <a:ea typeface="Cambria Bold"/>
                <a:cs typeface="Cambria Bold"/>
                <a:sym typeface="Cambria Bold"/>
              </a:rPr>
              <a:t>MANAGE-FISHub</a:t>
            </a:r>
            <a:endParaRPr lang="en-US" sz="2999" b="1" dirty="0">
              <a:solidFill>
                <a:srgbClr val="FFFFFF"/>
              </a:solidFill>
              <a:latin typeface="Cambria Bold"/>
              <a:ea typeface="Cambria Bold"/>
              <a:cs typeface="Cambria Bold"/>
              <a:sym typeface="Cambria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0" y="2969031"/>
            <a:ext cx="613570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 b="1" spc="149">
                <a:solidFill>
                  <a:srgbClr val="000322"/>
                </a:solidFill>
                <a:latin typeface="Cambria Bold"/>
                <a:ea typeface="Cambria Bold"/>
                <a:cs typeface="Cambria Bold"/>
                <a:sym typeface="Cambria Bold"/>
              </a:rPr>
              <a:t>Current Status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819377" y="4010337"/>
            <a:ext cx="8775391" cy="2079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003" lvl="1" indent="-215502" algn="l">
              <a:lnSpc>
                <a:spcPts val="3393"/>
              </a:lnSpc>
              <a:buFont typeface="Arial"/>
              <a:buChar char="•"/>
            </a:pPr>
            <a:r>
              <a:rPr lang="en-US" sz="1996" i="1">
                <a:solidFill>
                  <a:srgbClr val="607490"/>
                </a:solidFill>
                <a:latin typeface="Garet Italics"/>
                <a:ea typeface="Garet Italics"/>
                <a:cs typeface="Garet Italics"/>
                <a:sym typeface="Garet Italics"/>
              </a:rPr>
              <a:t>Progress Made - Milestones Achi</a:t>
            </a:r>
            <a:r>
              <a:rPr lang="en-US" sz="1996" i="1" u="none" strike="noStrike">
                <a:solidFill>
                  <a:srgbClr val="607490"/>
                </a:solidFill>
                <a:latin typeface="Garet Italics"/>
                <a:ea typeface="Garet Italics"/>
                <a:cs typeface="Garet Italics"/>
                <a:sym typeface="Garet Italics"/>
              </a:rPr>
              <a:t>eved </a:t>
            </a:r>
          </a:p>
          <a:p>
            <a:pPr marL="431003" lvl="1" indent="-215502" algn="l">
              <a:lnSpc>
                <a:spcPts val="3393"/>
              </a:lnSpc>
              <a:buFont typeface="Arial"/>
              <a:buChar char="•"/>
            </a:pPr>
            <a:r>
              <a:rPr lang="en-US" sz="1996" i="1" u="none" strike="noStrike">
                <a:solidFill>
                  <a:srgbClr val="607490"/>
                </a:solidFill>
                <a:latin typeface="Garet Italics"/>
                <a:ea typeface="Garet Italics"/>
                <a:cs typeface="Garet Italics"/>
                <a:sym typeface="Garet Italics"/>
              </a:rPr>
              <a:t>Idea Validation - Prototype Developed - Patent Received </a:t>
            </a:r>
          </a:p>
          <a:p>
            <a:pPr marL="431003" lvl="1" indent="-215502" algn="l">
              <a:lnSpc>
                <a:spcPts val="3393"/>
              </a:lnSpc>
              <a:buFont typeface="Arial"/>
              <a:buChar char="•"/>
            </a:pPr>
            <a:r>
              <a:rPr lang="en-US" sz="1996" i="1" u="none" strike="noStrike">
                <a:solidFill>
                  <a:srgbClr val="607490"/>
                </a:solidFill>
                <a:latin typeface="Garet Italics"/>
                <a:ea typeface="Garet Italics"/>
                <a:cs typeface="Garet Italics"/>
                <a:sym typeface="Garet Italics"/>
              </a:rPr>
              <a:t>Awards and Recognitions Received</a:t>
            </a:r>
          </a:p>
          <a:p>
            <a:pPr marL="431003" lvl="1" indent="-215502" algn="l">
              <a:lnSpc>
                <a:spcPts val="3393"/>
              </a:lnSpc>
              <a:buFont typeface="Arial"/>
              <a:buChar char="•"/>
            </a:pPr>
            <a:r>
              <a:rPr lang="en-US" sz="1996" i="1" u="none" strike="noStrike">
                <a:solidFill>
                  <a:srgbClr val="607490"/>
                </a:solidFill>
                <a:latin typeface="Garet Italics"/>
                <a:ea typeface="Garet Italics"/>
                <a:cs typeface="Garet Italics"/>
                <a:sym typeface="Garet Italics"/>
              </a:rPr>
              <a:t>Status of Funding – Loan/subsidy/Own fund/Investors</a:t>
            </a:r>
          </a:p>
          <a:p>
            <a:pPr marL="431003" lvl="1" indent="-215502" algn="l">
              <a:lnSpc>
                <a:spcPts val="3393"/>
              </a:lnSpc>
              <a:buFont typeface="Arial"/>
              <a:buChar char="•"/>
            </a:pPr>
            <a:r>
              <a:rPr lang="en-US" sz="1996" i="1" u="none" strike="noStrike">
                <a:solidFill>
                  <a:srgbClr val="607490"/>
                </a:solidFill>
                <a:latin typeface="Garet Italics"/>
                <a:ea typeface="Garet Italics"/>
                <a:cs typeface="Garet Italics"/>
                <a:sym typeface="Garet Italics"/>
              </a:rPr>
              <a:t>Collaborations and tie-ups, if any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1873150" y="1028700"/>
            <a:ext cx="4084259" cy="2381656"/>
            <a:chOff x="0" y="0"/>
            <a:chExt cx="1393856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393856" cy="812800"/>
            </a:xfrm>
            <a:custGeom>
              <a:avLst/>
              <a:gdLst/>
              <a:ahLst/>
              <a:cxnLst/>
              <a:rect l="l" t="t" r="r" b="b"/>
              <a:pathLst>
                <a:path w="1393856" h="812800">
                  <a:moveTo>
                    <a:pt x="0" y="0"/>
                  </a:moveTo>
                  <a:lnTo>
                    <a:pt x="1393856" y="0"/>
                  </a:lnTo>
                  <a:lnTo>
                    <a:pt x="139385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14" name="Group 14"/>
          <p:cNvGrpSpPr/>
          <p:nvPr/>
        </p:nvGrpSpPr>
        <p:grpSpPr>
          <a:xfrm>
            <a:off x="11873150" y="3705055"/>
            <a:ext cx="4090221" cy="2385133"/>
            <a:chOff x="0" y="0"/>
            <a:chExt cx="1393856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393856" cy="812800"/>
            </a:xfrm>
            <a:custGeom>
              <a:avLst/>
              <a:gdLst/>
              <a:ahLst/>
              <a:cxnLst/>
              <a:rect l="l" t="t" r="r" b="b"/>
              <a:pathLst>
                <a:path w="1393856" h="812800">
                  <a:moveTo>
                    <a:pt x="0" y="0"/>
                  </a:moveTo>
                  <a:lnTo>
                    <a:pt x="1393856" y="0"/>
                  </a:lnTo>
                  <a:lnTo>
                    <a:pt x="139385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16" name="Group 16"/>
          <p:cNvGrpSpPr/>
          <p:nvPr/>
        </p:nvGrpSpPr>
        <p:grpSpPr>
          <a:xfrm>
            <a:off x="11873150" y="6255218"/>
            <a:ext cx="4090221" cy="2385133"/>
            <a:chOff x="0" y="0"/>
            <a:chExt cx="1393856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393856" cy="812800"/>
            </a:xfrm>
            <a:custGeom>
              <a:avLst/>
              <a:gdLst/>
              <a:ahLst/>
              <a:cxnLst/>
              <a:rect l="l" t="t" r="r" b="b"/>
              <a:pathLst>
                <a:path w="1393856" h="812800">
                  <a:moveTo>
                    <a:pt x="0" y="0"/>
                  </a:moveTo>
                  <a:lnTo>
                    <a:pt x="1393856" y="0"/>
                  </a:lnTo>
                  <a:lnTo>
                    <a:pt x="139385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18" name="TextBox 12"/>
          <p:cNvSpPr txBox="1"/>
          <p:nvPr/>
        </p:nvSpPr>
        <p:spPr>
          <a:xfrm>
            <a:off x="13364445" y="2059227"/>
            <a:ext cx="1101667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61924" lvl="1" algn="l">
              <a:lnSpc>
                <a:spcPts val="2549"/>
              </a:lnSpc>
            </a:pPr>
            <a:r>
              <a:rPr lang="en-US" sz="1499" i="1" dirty="0">
                <a:solidFill>
                  <a:srgbClr val="607490"/>
                </a:solidFill>
                <a:latin typeface="Garet Italics"/>
                <a:ea typeface="Garet Italics"/>
                <a:cs typeface="Garet Italics"/>
                <a:sym typeface="Garet Italics"/>
              </a:rPr>
              <a:t>I</a:t>
            </a:r>
            <a:r>
              <a:rPr lang="en-US" sz="1499" i="1" dirty="0" smtClean="0">
                <a:solidFill>
                  <a:srgbClr val="607490"/>
                </a:solidFill>
                <a:latin typeface="Garet Italics"/>
                <a:ea typeface="Garet Italics"/>
                <a:cs typeface="Garet Italics"/>
                <a:sym typeface="Garet Italics"/>
              </a:rPr>
              <a:t>mage</a:t>
            </a:r>
            <a:endParaRPr lang="en-US" sz="1499" i="1" u="none" strike="noStrike" dirty="0">
              <a:solidFill>
                <a:srgbClr val="607490"/>
              </a:solidFill>
              <a:latin typeface="Garet Italics"/>
              <a:ea typeface="Garet Italics"/>
              <a:cs typeface="Garet Italics"/>
              <a:sym typeface="Garet Italics"/>
            </a:endParaRPr>
          </a:p>
        </p:txBody>
      </p:sp>
      <p:sp>
        <p:nvSpPr>
          <p:cNvPr id="19" name="TextBox 12"/>
          <p:cNvSpPr txBox="1"/>
          <p:nvPr/>
        </p:nvSpPr>
        <p:spPr>
          <a:xfrm>
            <a:off x="13364445" y="4636992"/>
            <a:ext cx="1101667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61924" lvl="1" algn="l">
              <a:lnSpc>
                <a:spcPts val="2549"/>
              </a:lnSpc>
            </a:pPr>
            <a:r>
              <a:rPr lang="en-US" sz="1499" i="1" dirty="0">
                <a:solidFill>
                  <a:srgbClr val="607490"/>
                </a:solidFill>
                <a:latin typeface="Garet Italics"/>
                <a:ea typeface="Garet Italics"/>
                <a:cs typeface="Garet Italics"/>
                <a:sym typeface="Garet Italics"/>
              </a:rPr>
              <a:t>I</a:t>
            </a:r>
            <a:r>
              <a:rPr lang="en-US" sz="1499" i="1" dirty="0" smtClean="0">
                <a:solidFill>
                  <a:srgbClr val="607490"/>
                </a:solidFill>
                <a:latin typeface="Garet Italics"/>
                <a:ea typeface="Garet Italics"/>
                <a:cs typeface="Garet Italics"/>
                <a:sym typeface="Garet Italics"/>
              </a:rPr>
              <a:t>mage</a:t>
            </a:r>
            <a:endParaRPr lang="en-US" sz="1499" i="1" u="none" strike="noStrike" dirty="0">
              <a:solidFill>
                <a:srgbClr val="607490"/>
              </a:solidFill>
              <a:latin typeface="Garet Italics"/>
              <a:ea typeface="Garet Italics"/>
              <a:cs typeface="Garet Italics"/>
              <a:sym typeface="Garet Italics"/>
            </a:endParaRPr>
          </a:p>
        </p:txBody>
      </p:sp>
      <p:sp>
        <p:nvSpPr>
          <p:cNvPr id="20" name="TextBox 12"/>
          <p:cNvSpPr txBox="1"/>
          <p:nvPr/>
        </p:nvSpPr>
        <p:spPr>
          <a:xfrm>
            <a:off x="13487400" y="7216604"/>
            <a:ext cx="1101667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61924" lvl="1" algn="l">
              <a:lnSpc>
                <a:spcPts val="2549"/>
              </a:lnSpc>
            </a:pPr>
            <a:r>
              <a:rPr lang="en-US" sz="1499" i="1" dirty="0">
                <a:solidFill>
                  <a:srgbClr val="607490"/>
                </a:solidFill>
                <a:latin typeface="Garet Italics"/>
                <a:ea typeface="Garet Italics"/>
                <a:cs typeface="Garet Italics"/>
                <a:sym typeface="Garet Italics"/>
              </a:rPr>
              <a:t>I</a:t>
            </a:r>
            <a:r>
              <a:rPr lang="en-US" sz="1499" i="1" dirty="0" smtClean="0">
                <a:solidFill>
                  <a:srgbClr val="607490"/>
                </a:solidFill>
                <a:latin typeface="Garet Italics"/>
                <a:ea typeface="Garet Italics"/>
                <a:cs typeface="Garet Italics"/>
                <a:sym typeface="Garet Italics"/>
              </a:rPr>
              <a:t>mage</a:t>
            </a:r>
            <a:endParaRPr lang="en-US" sz="1499" i="1" u="none" strike="noStrike" dirty="0">
              <a:solidFill>
                <a:srgbClr val="607490"/>
              </a:solidFill>
              <a:latin typeface="Garet Italics"/>
              <a:ea typeface="Garet Italics"/>
              <a:cs typeface="Garet Italics"/>
              <a:sym typeface="Garet Itali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6738" y="9128883"/>
            <a:ext cx="18334738" cy="1205742"/>
            <a:chOff x="0" y="0"/>
            <a:chExt cx="4828902" cy="31756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28902" cy="317562"/>
            </a:xfrm>
            <a:custGeom>
              <a:avLst/>
              <a:gdLst/>
              <a:ahLst/>
              <a:cxnLst/>
              <a:rect l="l" t="t" r="r" b="b"/>
              <a:pathLst>
                <a:path w="4828902" h="317562">
                  <a:moveTo>
                    <a:pt x="0" y="0"/>
                  </a:moveTo>
                  <a:lnTo>
                    <a:pt x="4828902" y="0"/>
                  </a:lnTo>
                  <a:lnTo>
                    <a:pt x="4828902" y="317562"/>
                  </a:lnTo>
                  <a:lnTo>
                    <a:pt x="0" y="317562"/>
                  </a:lnTo>
                  <a:close/>
                </a:path>
              </a:pathLst>
            </a:custGeom>
            <a:solidFill>
              <a:srgbClr val="38B5E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28902" cy="3556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46738" y="9258300"/>
            <a:ext cx="18334738" cy="1028700"/>
            <a:chOff x="0" y="0"/>
            <a:chExt cx="4828902" cy="2709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28902" cy="270933"/>
            </a:xfrm>
            <a:custGeom>
              <a:avLst/>
              <a:gdLst/>
              <a:ahLst/>
              <a:cxnLst/>
              <a:rect l="l" t="t" r="r" b="b"/>
              <a:pathLst>
                <a:path w="4828902" h="270933">
                  <a:moveTo>
                    <a:pt x="0" y="0"/>
                  </a:moveTo>
                  <a:lnTo>
                    <a:pt x="4828902" y="0"/>
                  </a:lnTo>
                  <a:lnTo>
                    <a:pt x="482890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1E74B7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828902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725775" y="9548813"/>
            <a:ext cx="2187204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en-US" sz="2800" b="1" dirty="0">
                <a:solidFill>
                  <a:srgbClr val="FFFFFF"/>
                </a:solidFill>
                <a:latin typeface="Cambria Bold"/>
                <a:ea typeface="Cambria Bold"/>
                <a:cs typeface="Cambria Bold"/>
                <a:sym typeface="Cambria Bold"/>
              </a:rPr>
              <a:t>Cohort</a:t>
            </a:r>
            <a:r>
              <a:rPr lang="en-US" sz="2999" b="1" dirty="0">
                <a:solidFill>
                  <a:srgbClr val="FFFFFF"/>
                </a:solidFill>
                <a:latin typeface="Cambria Bold"/>
                <a:ea typeface="Cambria Bold"/>
                <a:cs typeface="Cambria Bold"/>
                <a:sym typeface="Cambria Bold"/>
              </a:rPr>
              <a:t> 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189682" y="9520238"/>
            <a:ext cx="3535453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en-US" sz="2800" b="1" dirty="0">
                <a:solidFill>
                  <a:srgbClr val="FFFFFF"/>
                </a:solidFill>
                <a:latin typeface="Cambria Bold"/>
                <a:ea typeface="Cambria Bold"/>
                <a:cs typeface="Cambria Bold"/>
                <a:sym typeface="Cambria Bold"/>
              </a:rPr>
              <a:t>MANAGE-FISHub</a:t>
            </a:r>
            <a:endParaRPr lang="en-US" sz="2999" b="1" dirty="0">
              <a:solidFill>
                <a:srgbClr val="FFFFFF"/>
              </a:solidFill>
              <a:latin typeface="Cambria Bold"/>
              <a:ea typeface="Cambria Bold"/>
              <a:cs typeface="Cambria Bold"/>
              <a:sym typeface="Cambria Bold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4173200" y="5143500"/>
            <a:ext cx="3086100" cy="3484922"/>
            <a:chOff x="0" y="0"/>
            <a:chExt cx="812800" cy="91784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917840"/>
            </a:xfrm>
            <a:custGeom>
              <a:avLst/>
              <a:gdLst/>
              <a:ahLst/>
              <a:cxnLst/>
              <a:rect l="l" t="t" r="r" b="b"/>
              <a:pathLst>
                <a:path w="812800" h="917840">
                  <a:moveTo>
                    <a:pt x="0" y="0"/>
                  </a:moveTo>
                  <a:lnTo>
                    <a:pt x="812800" y="0"/>
                  </a:lnTo>
                  <a:lnTo>
                    <a:pt x="812800" y="917840"/>
                  </a:lnTo>
                  <a:lnTo>
                    <a:pt x="0" y="917840"/>
                  </a:lnTo>
                  <a:close/>
                </a:path>
              </a:pathLst>
            </a:custGeom>
            <a:solidFill>
              <a:srgbClr val="1E74B7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12800" cy="9559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367872" y="743888"/>
            <a:ext cx="5348378" cy="7428101"/>
            <a:chOff x="0" y="0"/>
            <a:chExt cx="812800" cy="112885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1128858"/>
            </a:xfrm>
            <a:custGeom>
              <a:avLst/>
              <a:gdLst/>
              <a:ahLst/>
              <a:cxnLst/>
              <a:rect l="l" t="t" r="r" b="b"/>
              <a:pathLst>
                <a:path w="812800" h="1128858">
                  <a:moveTo>
                    <a:pt x="0" y="0"/>
                  </a:moveTo>
                  <a:lnTo>
                    <a:pt x="812800" y="0"/>
                  </a:lnTo>
                  <a:lnTo>
                    <a:pt x="812800" y="1128858"/>
                  </a:lnTo>
                  <a:lnTo>
                    <a:pt x="0" y="112885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15" name="TextBox 15"/>
          <p:cNvSpPr txBox="1"/>
          <p:nvPr/>
        </p:nvSpPr>
        <p:spPr>
          <a:xfrm>
            <a:off x="2136931" y="1364679"/>
            <a:ext cx="5333682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5000" b="1" spc="-310">
                <a:solidFill>
                  <a:srgbClr val="111765"/>
                </a:solidFill>
                <a:latin typeface="Garet Bold"/>
                <a:ea typeface="Garet Bold"/>
                <a:cs typeface="Garet Bold"/>
                <a:sym typeface="Garet Bold"/>
              </a:rPr>
              <a:t>Business Model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2136931" y="2606620"/>
            <a:ext cx="817423" cy="817423"/>
            <a:chOff x="0" y="0"/>
            <a:chExt cx="236755" cy="23675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36755" cy="236755"/>
            </a:xfrm>
            <a:custGeom>
              <a:avLst/>
              <a:gdLst/>
              <a:ahLst/>
              <a:cxnLst/>
              <a:rect l="l" t="t" r="r" b="b"/>
              <a:pathLst>
                <a:path w="236755" h="236755">
                  <a:moveTo>
                    <a:pt x="0" y="0"/>
                  </a:moveTo>
                  <a:lnTo>
                    <a:pt x="236755" y="0"/>
                  </a:lnTo>
                  <a:lnTo>
                    <a:pt x="236755" y="236755"/>
                  </a:lnTo>
                  <a:lnTo>
                    <a:pt x="0" y="236755"/>
                  </a:lnTo>
                  <a:close/>
                </a:path>
              </a:pathLst>
            </a:custGeom>
            <a:solidFill>
              <a:srgbClr val="1E74B7"/>
            </a:solidFill>
            <a:ln cap="sq">
              <a:noFill/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0" y="-28575"/>
              <a:ext cx="236755" cy="2653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2255147" y="2758473"/>
            <a:ext cx="580992" cy="418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76"/>
              </a:lnSpc>
              <a:spcBef>
                <a:spcPct val="0"/>
              </a:spcBef>
            </a:pPr>
            <a:r>
              <a:rPr lang="en-US" sz="2162" b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01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478534" y="2825744"/>
            <a:ext cx="4954644" cy="302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615"/>
              </a:lnSpc>
              <a:spcBef>
                <a:spcPct val="0"/>
              </a:spcBef>
            </a:pPr>
            <a:r>
              <a:rPr lang="en-US" sz="1538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Target</a:t>
            </a:r>
            <a:r>
              <a:rPr lang="en-US" sz="1538" u="none" strike="noStrike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Customers: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2136931" y="4025399"/>
            <a:ext cx="817423" cy="817423"/>
            <a:chOff x="0" y="0"/>
            <a:chExt cx="236755" cy="236755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36755" cy="236755"/>
            </a:xfrm>
            <a:custGeom>
              <a:avLst/>
              <a:gdLst/>
              <a:ahLst/>
              <a:cxnLst/>
              <a:rect l="l" t="t" r="r" b="b"/>
              <a:pathLst>
                <a:path w="236755" h="236755">
                  <a:moveTo>
                    <a:pt x="0" y="0"/>
                  </a:moveTo>
                  <a:lnTo>
                    <a:pt x="236755" y="0"/>
                  </a:lnTo>
                  <a:lnTo>
                    <a:pt x="236755" y="236755"/>
                  </a:lnTo>
                  <a:lnTo>
                    <a:pt x="0" y="236755"/>
                  </a:lnTo>
                  <a:close/>
                </a:path>
              </a:pathLst>
            </a:custGeom>
            <a:solidFill>
              <a:srgbClr val="1E74B7"/>
            </a:solidFill>
            <a:ln cap="sq">
              <a:noFill/>
              <a:prstDash val="solid"/>
              <a:miter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0" y="-28575"/>
              <a:ext cx="236755" cy="2653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2255147" y="4177252"/>
            <a:ext cx="580992" cy="418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76"/>
              </a:lnSpc>
              <a:spcBef>
                <a:spcPct val="0"/>
              </a:spcBef>
            </a:pPr>
            <a:r>
              <a:rPr lang="en-US" sz="2162" b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02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478534" y="4265357"/>
            <a:ext cx="4954644" cy="302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615"/>
              </a:lnSpc>
              <a:spcBef>
                <a:spcPct val="0"/>
              </a:spcBef>
            </a:pPr>
            <a:r>
              <a:rPr lang="en-US" sz="1538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Compe</a:t>
            </a:r>
            <a:r>
              <a:rPr lang="en-US" sz="1538" u="none" strike="noStrike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titors: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2136931" y="5444178"/>
            <a:ext cx="817423" cy="817423"/>
            <a:chOff x="0" y="0"/>
            <a:chExt cx="236755" cy="236755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236755" cy="236755"/>
            </a:xfrm>
            <a:custGeom>
              <a:avLst/>
              <a:gdLst/>
              <a:ahLst/>
              <a:cxnLst/>
              <a:rect l="l" t="t" r="r" b="b"/>
              <a:pathLst>
                <a:path w="236755" h="236755">
                  <a:moveTo>
                    <a:pt x="0" y="0"/>
                  </a:moveTo>
                  <a:lnTo>
                    <a:pt x="236755" y="0"/>
                  </a:lnTo>
                  <a:lnTo>
                    <a:pt x="236755" y="236755"/>
                  </a:lnTo>
                  <a:lnTo>
                    <a:pt x="0" y="236755"/>
                  </a:lnTo>
                  <a:close/>
                </a:path>
              </a:pathLst>
            </a:custGeom>
            <a:solidFill>
              <a:srgbClr val="1E74B7"/>
            </a:solidFill>
            <a:ln cap="sq">
              <a:noFill/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28575"/>
              <a:ext cx="236755" cy="2653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2255147" y="5596031"/>
            <a:ext cx="580992" cy="418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76"/>
              </a:lnSpc>
              <a:spcBef>
                <a:spcPct val="0"/>
              </a:spcBef>
            </a:pPr>
            <a:r>
              <a:rPr lang="en-US" sz="2162" b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03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3478534" y="5615081"/>
            <a:ext cx="4954644" cy="302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615"/>
              </a:lnSpc>
              <a:spcBef>
                <a:spcPct val="0"/>
              </a:spcBef>
            </a:pPr>
            <a:r>
              <a:rPr lang="en-US" sz="1538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Market</a:t>
            </a:r>
            <a:r>
              <a:rPr lang="en-US" sz="1538" u="none" strike="noStrike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ing Strategy: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2136931" y="6862957"/>
            <a:ext cx="817423" cy="817423"/>
            <a:chOff x="0" y="0"/>
            <a:chExt cx="236755" cy="236755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236755" cy="236755"/>
            </a:xfrm>
            <a:custGeom>
              <a:avLst/>
              <a:gdLst/>
              <a:ahLst/>
              <a:cxnLst/>
              <a:rect l="l" t="t" r="r" b="b"/>
              <a:pathLst>
                <a:path w="236755" h="236755">
                  <a:moveTo>
                    <a:pt x="0" y="0"/>
                  </a:moveTo>
                  <a:lnTo>
                    <a:pt x="236755" y="0"/>
                  </a:lnTo>
                  <a:lnTo>
                    <a:pt x="236755" y="236755"/>
                  </a:lnTo>
                  <a:lnTo>
                    <a:pt x="0" y="236755"/>
                  </a:lnTo>
                  <a:close/>
                </a:path>
              </a:pathLst>
            </a:custGeom>
            <a:solidFill>
              <a:srgbClr val="1E74B7"/>
            </a:solidFill>
            <a:ln cap="sq">
              <a:noFill/>
              <a:prstDash val="solid"/>
              <a:miter/>
            </a:ln>
          </p:spPr>
        </p:sp>
        <p:sp>
          <p:nvSpPr>
            <p:cNvPr id="33" name="TextBox 33"/>
            <p:cNvSpPr txBox="1"/>
            <p:nvPr/>
          </p:nvSpPr>
          <p:spPr>
            <a:xfrm>
              <a:off x="0" y="-28575"/>
              <a:ext cx="236755" cy="2653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2255147" y="7014810"/>
            <a:ext cx="580992" cy="418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76"/>
              </a:lnSpc>
              <a:spcBef>
                <a:spcPct val="0"/>
              </a:spcBef>
            </a:pPr>
            <a:r>
              <a:rPr lang="en-US" sz="2162" b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04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489001" y="7102291"/>
            <a:ext cx="4954644" cy="302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615"/>
              </a:lnSpc>
              <a:spcBef>
                <a:spcPct val="0"/>
              </a:spcBef>
            </a:pPr>
            <a:r>
              <a:rPr lang="en-US" sz="1538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Pricing Strategy: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4077652" y="7949575"/>
            <a:ext cx="4508926" cy="568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2259" lvl="1" indent="-151129" algn="l">
              <a:lnSpc>
                <a:spcPts val="2379"/>
              </a:lnSpc>
              <a:buFont typeface="Arial"/>
              <a:buChar char="•"/>
            </a:pPr>
            <a:r>
              <a:rPr lang="en-US" sz="1399" i="1">
                <a:solidFill>
                  <a:srgbClr val="607490"/>
                </a:solidFill>
                <a:latin typeface="Garet Italics"/>
                <a:ea typeface="Garet Italics"/>
                <a:cs typeface="Garet Italics"/>
                <a:sym typeface="Garet Italics"/>
              </a:rPr>
              <a:t>Explain these points in few lines. </a:t>
            </a:r>
          </a:p>
          <a:p>
            <a:pPr marL="302259" lvl="1" indent="-151129" algn="l">
              <a:lnSpc>
                <a:spcPts val="2379"/>
              </a:lnSpc>
              <a:buFont typeface="Arial"/>
              <a:buChar char="•"/>
            </a:pPr>
            <a:r>
              <a:rPr lang="en-US" sz="1399" i="1">
                <a:solidFill>
                  <a:srgbClr val="607490"/>
                </a:solidFill>
                <a:latin typeface="Garet Italics"/>
                <a:ea typeface="Garet Italics"/>
                <a:cs typeface="Garet Italics"/>
                <a:sym typeface="Garet Italics"/>
              </a:rPr>
              <a:t>Use appropriate</a:t>
            </a:r>
            <a:r>
              <a:rPr lang="en-US" sz="1399" i="1" u="none" strike="noStrike">
                <a:solidFill>
                  <a:srgbClr val="607490"/>
                </a:solidFill>
                <a:latin typeface="Garet Italics"/>
                <a:ea typeface="Garet Italics"/>
                <a:cs typeface="Garet Italics"/>
                <a:sym typeface="Garet Italics"/>
              </a:rPr>
              <a:t> units to quantify</a:t>
            </a:r>
          </a:p>
        </p:txBody>
      </p:sp>
      <p:sp>
        <p:nvSpPr>
          <p:cNvPr id="37" name="TextBox 12"/>
          <p:cNvSpPr txBox="1"/>
          <p:nvPr/>
        </p:nvSpPr>
        <p:spPr>
          <a:xfrm>
            <a:off x="12801600" y="3606140"/>
            <a:ext cx="1101667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61924" lvl="1" algn="l">
              <a:lnSpc>
                <a:spcPts val="2549"/>
              </a:lnSpc>
            </a:pPr>
            <a:r>
              <a:rPr lang="en-US" sz="1499" i="1" dirty="0">
                <a:solidFill>
                  <a:srgbClr val="607490"/>
                </a:solidFill>
                <a:latin typeface="Garet Italics"/>
                <a:ea typeface="Garet Italics"/>
                <a:cs typeface="Garet Italics"/>
                <a:sym typeface="Garet Italics"/>
              </a:rPr>
              <a:t>I</a:t>
            </a:r>
            <a:r>
              <a:rPr lang="en-US" sz="1499" i="1" dirty="0" smtClean="0">
                <a:solidFill>
                  <a:srgbClr val="607490"/>
                </a:solidFill>
                <a:latin typeface="Garet Italics"/>
                <a:ea typeface="Garet Italics"/>
                <a:cs typeface="Garet Italics"/>
                <a:sym typeface="Garet Italics"/>
              </a:rPr>
              <a:t>mage</a:t>
            </a:r>
            <a:endParaRPr lang="en-US" sz="1499" i="1" u="none" strike="noStrike" dirty="0">
              <a:solidFill>
                <a:srgbClr val="607490"/>
              </a:solidFill>
              <a:latin typeface="Garet Italics"/>
              <a:ea typeface="Garet Italics"/>
              <a:cs typeface="Garet Italics"/>
              <a:sym typeface="Garet Itali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6738" y="9128883"/>
            <a:ext cx="18334738" cy="1205742"/>
            <a:chOff x="0" y="0"/>
            <a:chExt cx="4828902" cy="31756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28902" cy="317562"/>
            </a:xfrm>
            <a:custGeom>
              <a:avLst/>
              <a:gdLst/>
              <a:ahLst/>
              <a:cxnLst/>
              <a:rect l="l" t="t" r="r" b="b"/>
              <a:pathLst>
                <a:path w="4828902" h="317562">
                  <a:moveTo>
                    <a:pt x="0" y="0"/>
                  </a:moveTo>
                  <a:lnTo>
                    <a:pt x="4828902" y="0"/>
                  </a:lnTo>
                  <a:lnTo>
                    <a:pt x="4828902" y="317562"/>
                  </a:lnTo>
                  <a:lnTo>
                    <a:pt x="0" y="317562"/>
                  </a:lnTo>
                  <a:close/>
                </a:path>
              </a:pathLst>
            </a:custGeom>
            <a:solidFill>
              <a:srgbClr val="38B5E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28902" cy="3556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46738" y="9258300"/>
            <a:ext cx="18334738" cy="1028700"/>
            <a:chOff x="0" y="0"/>
            <a:chExt cx="4828902" cy="2709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28902" cy="270933"/>
            </a:xfrm>
            <a:custGeom>
              <a:avLst/>
              <a:gdLst/>
              <a:ahLst/>
              <a:cxnLst/>
              <a:rect l="l" t="t" r="r" b="b"/>
              <a:pathLst>
                <a:path w="4828902" h="270933">
                  <a:moveTo>
                    <a:pt x="0" y="0"/>
                  </a:moveTo>
                  <a:lnTo>
                    <a:pt x="4828902" y="0"/>
                  </a:lnTo>
                  <a:lnTo>
                    <a:pt x="482890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1E74B7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828902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725775" y="9548813"/>
            <a:ext cx="2187204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en-US" sz="2800" b="1" dirty="0">
                <a:solidFill>
                  <a:srgbClr val="FFFFFF"/>
                </a:solidFill>
                <a:latin typeface="Cambria Bold"/>
                <a:ea typeface="Cambria Bold"/>
                <a:cs typeface="Cambria Bold"/>
                <a:sym typeface="Cambria Bold"/>
              </a:rPr>
              <a:t>Cohort</a:t>
            </a:r>
            <a:r>
              <a:rPr lang="en-US" sz="2999" b="1" dirty="0">
                <a:solidFill>
                  <a:srgbClr val="FFFFFF"/>
                </a:solidFill>
                <a:latin typeface="Cambria Bold"/>
                <a:ea typeface="Cambria Bold"/>
                <a:cs typeface="Cambria Bold"/>
                <a:sym typeface="Cambria Bold"/>
              </a:rPr>
              <a:t> 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189682" y="9520238"/>
            <a:ext cx="3535453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en-US" sz="2800" b="1" dirty="0">
                <a:solidFill>
                  <a:srgbClr val="FFFFFF"/>
                </a:solidFill>
                <a:latin typeface="Cambria Bold"/>
                <a:ea typeface="Cambria Bold"/>
                <a:cs typeface="Cambria Bold"/>
                <a:sym typeface="Cambria Bold"/>
              </a:rPr>
              <a:t>MANAGE-FISHub</a:t>
            </a:r>
            <a:endParaRPr lang="en-US" sz="2999" b="1" dirty="0">
              <a:solidFill>
                <a:srgbClr val="FFFFFF"/>
              </a:solidFill>
              <a:latin typeface="Cambria Bold"/>
              <a:ea typeface="Cambria Bold"/>
              <a:cs typeface="Cambria Bold"/>
              <a:sym typeface="Cambria Bold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598208" y="4388732"/>
            <a:ext cx="4553599" cy="3513484"/>
            <a:chOff x="0" y="0"/>
            <a:chExt cx="812800" cy="62714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627143"/>
            </a:xfrm>
            <a:custGeom>
              <a:avLst/>
              <a:gdLst/>
              <a:ahLst/>
              <a:cxnLst/>
              <a:rect l="l" t="t" r="r" b="b"/>
              <a:pathLst>
                <a:path w="812800" h="627143">
                  <a:moveTo>
                    <a:pt x="0" y="0"/>
                  </a:moveTo>
                  <a:lnTo>
                    <a:pt x="812800" y="0"/>
                  </a:lnTo>
                  <a:lnTo>
                    <a:pt x="812800" y="627143"/>
                  </a:lnTo>
                  <a:lnTo>
                    <a:pt x="0" y="62714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12" name="Group 12"/>
          <p:cNvGrpSpPr/>
          <p:nvPr/>
        </p:nvGrpSpPr>
        <p:grpSpPr>
          <a:xfrm>
            <a:off x="1598208" y="703404"/>
            <a:ext cx="4039249" cy="3685328"/>
            <a:chOff x="0" y="0"/>
            <a:chExt cx="687371" cy="62714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87371" cy="627143"/>
            </a:xfrm>
            <a:custGeom>
              <a:avLst/>
              <a:gdLst/>
              <a:ahLst/>
              <a:cxnLst/>
              <a:rect l="l" t="t" r="r" b="b"/>
              <a:pathLst>
                <a:path w="687371" h="627143">
                  <a:moveTo>
                    <a:pt x="0" y="0"/>
                  </a:moveTo>
                  <a:lnTo>
                    <a:pt x="687371" y="0"/>
                  </a:lnTo>
                  <a:lnTo>
                    <a:pt x="687371" y="627143"/>
                  </a:lnTo>
                  <a:lnTo>
                    <a:pt x="0" y="62714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14" name="Group 14"/>
          <p:cNvGrpSpPr/>
          <p:nvPr/>
        </p:nvGrpSpPr>
        <p:grpSpPr>
          <a:xfrm>
            <a:off x="5637457" y="395577"/>
            <a:ext cx="1028700" cy="5143500"/>
            <a:chOff x="0" y="0"/>
            <a:chExt cx="270933" cy="135466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70933" cy="1354667"/>
            </a:xfrm>
            <a:custGeom>
              <a:avLst/>
              <a:gdLst/>
              <a:ahLst/>
              <a:cxnLst/>
              <a:rect l="l" t="t" r="r" b="b"/>
              <a:pathLst>
                <a:path w="270933" h="1354667">
                  <a:moveTo>
                    <a:pt x="0" y="0"/>
                  </a:moveTo>
                  <a:lnTo>
                    <a:pt x="270933" y="0"/>
                  </a:lnTo>
                  <a:lnTo>
                    <a:pt x="270933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1E74B7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270933" cy="1392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8241167" y="2195802"/>
            <a:ext cx="7824885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5000" spc="-310">
                <a:solidFill>
                  <a:srgbClr val="111765"/>
                </a:solidFill>
                <a:latin typeface="Garet"/>
                <a:ea typeface="Garet"/>
                <a:cs typeface="Garet"/>
                <a:sym typeface="Garet"/>
              </a:rPr>
              <a:t>Revenue Model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241167" y="3852156"/>
            <a:ext cx="3254791" cy="1454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09"/>
              </a:lnSpc>
              <a:spcBef>
                <a:spcPct val="0"/>
              </a:spcBef>
            </a:pPr>
            <a:r>
              <a:rPr lang="en-US" sz="2299">
                <a:solidFill>
                  <a:srgbClr val="111765"/>
                </a:solidFill>
                <a:latin typeface="Garet"/>
                <a:ea typeface="Garet"/>
                <a:cs typeface="Garet"/>
                <a:sym typeface="Garet"/>
              </a:rPr>
              <a:t>Cost Price and Selling Price of your solution: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685580" y="3852156"/>
            <a:ext cx="3254791" cy="958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09"/>
              </a:lnSpc>
              <a:spcBef>
                <a:spcPct val="0"/>
              </a:spcBef>
            </a:pPr>
            <a:r>
              <a:rPr lang="en-US" sz="2299">
                <a:solidFill>
                  <a:srgbClr val="111765"/>
                </a:solidFill>
                <a:latin typeface="Garet"/>
                <a:ea typeface="Garet"/>
                <a:cs typeface="Garet"/>
                <a:sym typeface="Garet"/>
              </a:rPr>
              <a:t>Project revenue for next 2 years: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226732" y="6448776"/>
            <a:ext cx="5415307" cy="463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09"/>
              </a:lnSpc>
              <a:spcBef>
                <a:spcPct val="0"/>
              </a:spcBef>
            </a:pPr>
            <a:r>
              <a:rPr lang="en-US" sz="2299" i="1">
                <a:solidFill>
                  <a:srgbClr val="607490"/>
                </a:solidFill>
                <a:latin typeface="Garet Italics"/>
                <a:ea typeface="Garet Italics"/>
                <a:cs typeface="Garet Italics"/>
                <a:sym typeface="Garet Italics"/>
              </a:rPr>
              <a:t>Use graphs or charts to explain</a:t>
            </a:r>
          </a:p>
        </p:txBody>
      </p:sp>
      <p:sp>
        <p:nvSpPr>
          <p:cNvPr id="21" name="TextBox 12"/>
          <p:cNvSpPr txBox="1"/>
          <p:nvPr/>
        </p:nvSpPr>
        <p:spPr>
          <a:xfrm>
            <a:off x="3066999" y="2345558"/>
            <a:ext cx="1101667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61924" lvl="1" algn="l">
              <a:lnSpc>
                <a:spcPts val="2549"/>
              </a:lnSpc>
            </a:pPr>
            <a:r>
              <a:rPr lang="en-US" sz="1499" i="1" dirty="0">
                <a:solidFill>
                  <a:srgbClr val="607490"/>
                </a:solidFill>
                <a:latin typeface="Garet Italics"/>
                <a:ea typeface="Garet Italics"/>
                <a:cs typeface="Garet Italics"/>
                <a:sym typeface="Garet Italics"/>
              </a:rPr>
              <a:t>I</a:t>
            </a:r>
            <a:r>
              <a:rPr lang="en-US" sz="1499" i="1" dirty="0" smtClean="0">
                <a:solidFill>
                  <a:srgbClr val="607490"/>
                </a:solidFill>
                <a:latin typeface="Garet Italics"/>
                <a:ea typeface="Garet Italics"/>
                <a:cs typeface="Garet Italics"/>
                <a:sym typeface="Garet Italics"/>
              </a:rPr>
              <a:t>mage</a:t>
            </a:r>
            <a:endParaRPr lang="en-US" sz="1499" i="1" u="none" strike="noStrike" dirty="0">
              <a:solidFill>
                <a:srgbClr val="607490"/>
              </a:solidFill>
              <a:latin typeface="Garet Italics"/>
              <a:ea typeface="Garet Italics"/>
              <a:cs typeface="Garet Italics"/>
              <a:sym typeface="Garet Italics"/>
            </a:endParaRPr>
          </a:p>
        </p:txBody>
      </p:sp>
      <p:sp>
        <p:nvSpPr>
          <p:cNvPr id="22" name="TextBox 12"/>
          <p:cNvSpPr txBox="1"/>
          <p:nvPr/>
        </p:nvSpPr>
        <p:spPr>
          <a:xfrm>
            <a:off x="3066998" y="5378776"/>
            <a:ext cx="1101667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61924" lvl="1" algn="l">
              <a:lnSpc>
                <a:spcPts val="2549"/>
              </a:lnSpc>
            </a:pPr>
            <a:r>
              <a:rPr lang="en-US" sz="1499" i="1" dirty="0">
                <a:solidFill>
                  <a:srgbClr val="607490"/>
                </a:solidFill>
                <a:latin typeface="Garet Italics"/>
                <a:ea typeface="Garet Italics"/>
                <a:cs typeface="Garet Italics"/>
                <a:sym typeface="Garet Italics"/>
              </a:rPr>
              <a:t>I</a:t>
            </a:r>
            <a:r>
              <a:rPr lang="en-US" sz="1499" i="1" dirty="0" smtClean="0">
                <a:solidFill>
                  <a:srgbClr val="607490"/>
                </a:solidFill>
                <a:latin typeface="Garet Italics"/>
                <a:ea typeface="Garet Italics"/>
                <a:cs typeface="Garet Italics"/>
                <a:sym typeface="Garet Italics"/>
              </a:rPr>
              <a:t>mage</a:t>
            </a:r>
            <a:endParaRPr lang="en-US" sz="1499" i="1" u="none" strike="noStrike" dirty="0">
              <a:solidFill>
                <a:srgbClr val="607490"/>
              </a:solidFill>
              <a:latin typeface="Garet Italics"/>
              <a:ea typeface="Garet Italics"/>
              <a:cs typeface="Garet Italics"/>
              <a:sym typeface="Garet Itali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6738" y="9128883"/>
            <a:ext cx="18334738" cy="1205742"/>
            <a:chOff x="0" y="0"/>
            <a:chExt cx="4828902" cy="31756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28902" cy="317562"/>
            </a:xfrm>
            <a:custGeom>
              <a:avLst/>
              <a:gdLst/>
              <a:ahLst/>
              <a:cxnLst/>
              <a:rect l="l" t="t" r="r" b="b"/>
              <a:pathLst>
                <a:path w="4828902" h="317562">
                  <a:moveTo>
                    <a:pt x="0" y="0"/>
                  </a:moveTo>
                  <a:lnTo>
                    <a:pt x="4828902" y="0"/>
                  </a:lnTo>
                  <a:lnTo>
                    <a:pt x="4828902" y="317562"/>
                  </a:lnTo>
                  <a:lnTo>
                    <a:pt x="0" y="317562"/>
                  </a:lnTo>
                  <a:close/>
                </a:path>
              </a:pathLst>
            </a:custGeom>
            <a:solidFill>
              <a:srgbClr val="38B5E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28902" cy="3556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46738" y="9258300"/>
            <a:ext cx="18334738" cy="1028700"/>
            <a:chOff x="0" y="0"/>
            <a:chExt cx="4828902" cy="2709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28902" cy="270933"/>
            </a:xfrm>
            <a:custGeom>
              <a:avLst/>
              <a:gdLst/>
              <a:ahLst/>
              <a:cxnLst/>
              <a:rect l="l" t="t" r="r" b="b"/>
              <a:pathLst>
                <a:path w="4828902" h="270933">
                  <a:moveTo>
                    <a:pt x="0" y="0"/>
                  </a:moveTo>
                  <a:lnTo>
                    <a:pt x="4828902" y="0"/>
                  </a:lnTo>
                  <a:lnTo>
                    <a:pt x="482890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1E74B7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828902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725775" y="9548813"/>
            <a:ext cx="2187204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en-US" sz="2800" b="1" dirty="0">
                <a:solidFill>
                  <a:srgbClr val="FFFFFF"/>
                </a:solidFill>
                <a:latin typeface="Cambria Bold"/>
                <a:ea typeface="Cambria Bold"/>
                <a:cs typeface="Cambria Bold"/>
                <a:sym typeface="Cambria Bold"/>
              </a:rPr>
              <a:t>Cohort</a:t>
            </a:r>
            <a:r>
              <a:rPr lang="en-US" sz="2999" b="1" dirty="0">
                <a:solidFill>
                  <a:srgbClr val="FFFFFF"/>
                </a:solidFill>
                <a:latin typeface="Cambria Bold"/>
                <a:ea typeface="Cambria Bold"/>
                <a:cs typeface="Cambria Bold"/>
                <a:sym typeface="Cambria Bold"/>
              </a:rPr>
              <a:t> 1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189682" y="9520238"/>
            <a:ext cx="3535453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en-US" sz="2800" b="1" dirty="0">
                <a:solidFill>
                  <a:srgbClr val="FFFFFF"/>
                </a:solidFill>
                <a:latin typeface="Cambria Bold"/>
                <a:ea typeface="Cambria Bold"/>
                <a:cs typeface="Cambria Bold"/>
                <a:sym typeface="Cambria Bold"/>
              </a:rPr>
              <a:t>MANAGE-FISHub</a:t>
            </a:r>
            <a:endParaRPr lang="en-US" sz="2999" b="1" dirty="0">
              <a:solidFill>
                <a:srgbClr val="FFFFFF"/>
              </a:solidFill>
              <a:latin typeface="Cambria Bold"/>
              <a:ea typeface="Cambria Bold"/>
              <a:cs typeface="Cambria Bold"/>
              <a:sym typeface="Cambria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775124" y="1019175"/>
            <a:ext cx="7824885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4000" b="1" spc="-310" dirty="0">
                <a:solidFill>
                  <a:srgbClr val="111765"/>
                </a:solidFill>
                <a:latin typeface="Garet Bold"/>
                <a:ea typeface="Garet Bold"/>
                <a:cs typeface="Garet Bold"/>
                <a:sym typeface="Garet Bold"/>
              </a:rPr>
              <a:t>Investment Breakup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580222"/>
              </p:ext>
            </p:extLst>
          </p:nvPr>
        </p:nvGraphicFramePr>
        <p:xfrm>
          <a:off x="2362200" y="2426902"/>
          <a:ext cx="13487399" cy="58466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2667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363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247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797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17978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6748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Particulars</a:t>
                      </a: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Description</a:t>
                      </a: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Investment from </a:t>
                      </a:r>
                      <a:r>
                        <a:rPr lang="en-US" sz="1800" dirty="0"/>
                        <a:t>Grant Amount in INR Lakh</a:t>
                      </a:r>
                    </a:p>
                    <a:p>
                      <a:pPr algn="ctr"/>
                      <a:r>
                        <a:rPr lang="en-US" sz="1800" dirty="0"/>
                        <a:t>(A)</a:t>
                      </a: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Own Contribution </a:t>
                      </a:r>
                    </a:p>
                    <a:p>
                      <a:pPr algn="ctr"/>
                      <a:r>
                        <a:rPr lang="en-US" sz="1800" dirty="0"/>
                        <a:t>in INR Lakh</a:t>
                      </a:r>
                    </a:p>
                    <a:p>
                      <a:pPr algn="ctr"/>
                      <a:r>
                        <a:rPr lang="en-US" sz="1800" dirty="0"/>
                        <a:t>(B)</a:t>
                      </a: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Total </a:t>
                      </a:r>
                    </a:p>
                    <a:p>
                      <a:pPr algn="ctr"/>
                      <a:r>
                        <a:rPr lang="en-US" sz="1800" dirty="0"/>
                        <a:t>Project Cost</a:t>
                      </a:r>
                    </a:p>
                    <a:p>
                      <a:pPr algn="ctr"/>
                      <a:r>
                        <a:rPr lang="en-US" sz="1800" dirty="0"/>
                        <a:t>C=(A+B)</a:t>
                      </a:r>
                    </a:p>
                  </a:txBody>
                  <a:tcPr marT="38100" marB="3810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81262">
                <a:tc>
                  <a:txBody>
                    <a:bodyPr/>
                    <a:lstStyle/>
                    <a:p>
                      <a:r>
                        <a:rPr lang="en-US" sz="1800" dirty="0"/>
                        <a:t>Manpower</a:t>
                      </a:r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Mention type of Manpower</a:t>
                      </a:r>
                    </a:p>
                    <a:p>
                      <a:r>
                        <a:rPr lang="en-US" sz="1800" dirty="0"/>
                        <a:t>(E.g. Product designer, Machine Operator, etc.)</a:t>
                      </a:r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pPr algn="r"/>
                      <a:endParaRPr lang="en-IN" altLang="en-US" sz="1800" dirty="0"/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pPr algn="r"/>
                      <a:endParaRPr lang="en-IN" altLang="en-US" sz="1800" dirty="0"/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pPr algn="r"/>
                      <a:endParaRPr lang="en-IN" altLang="en-US" sz="1800" dirty="0"/>
                    </a:p>
                  </a:txBody>
                  <a:tcPr marT="38100" marB="3810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81262">
                <a:tc>
                  <a:txBody>
                    <a:bodyPr/>
                    <a:lstStyle/>
                    <a:p>
                      <a:r>
                        <a:rPr lang="en-US" sz="1800" dirty="0"/>
                        <a:t>Equipment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dirty="0"/>
                        <a:t>Purchase</a:t>
                      </a:r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Mention the type of machinery and capacity of machinery/equipment’s</a:t>
                      </a:r>
                    </a:p>
                    <a:p>
                      <a:r>
                        <a:rPr lang="en-US" sz="1800" dirty="0"/>
                        <a:t>(Give the machine details)</a:t>
                      </a:r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pPr algn="r"/>
                      <a:endParaRPr lang="en-IN" altLang="en-US" sz="1800" dirty="0"/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pPr algn="r"/>
                      <a:endParaRPr lang="en-IN" altLang="en-US" sz="1800" dirty="0"/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pPr algn="r"/>
                      <a:endParaRPr lang="en-IN" altLang="en-US" sz="1800" dirty="0"/>
                    </a:p>
                  </a:txBody>
                  <a:tcPr marT="38100" marB="3810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81262">
                <a:tc>
                  <a:txBody>
                    <a:bodyPr/>
                    <a:lstStyle/>
                    <a:p>
                      <a:r>
                        <a:rPr lang="en-US" sz="1800" dirty="0"/>
                        <a:t>Working Capital</a:t>
                      </a:r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Eg</a:t>
                      </a:r>
                      <a:r>
                        <a:rPr lang="en-US" sz="1800" dirty="0"/>
                        <a:t> - Rent, Utilities, Raw materials, electricity </a:t>
                      </a:r>
                    </a:p>
                    <a:p>
                      <a:r>
                        <a:rPr lang="en-US" sz="1800" dirty="0"/>
                        <a:t>(Specify the details)</a:t>
                      </a:r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pPr algn="r"/>
                      <a:endParaRPr lang="en-IN" altLang="en-US" sz="1800" dirty="0"/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pPr algn="r"/>
                      <a:endParaRPr lang="en-IN" altLang="en-US" sz="1800" dirty="0"/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pPr algn="r"/>
                      <a:endParaRPr lang="en-IN" altLang="en-US" sz="1800" dirty="0"/>
                    </a:p>
                  </a:txBody>
                  <a:tcPr marT="38100" marB="3810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33051">
                <a:tc>
                  <a:txBody>
                    <a:bodyPr/>
                    <a:lstStyle/>
                    <a:p>
                      <a:r>
                        <a:rPr lang="en-US" sz="1800" dirty="0"/>
                        <a:t>Marketing </a:t>
                      </a:r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Eg</a:t>
                      </a:r>
                      <a:r>
                        <a:rPr lang="en-US" sz="1800" dirty="0"/>
                        <a:t> - Product refinement, Field trials, product launch, customer survey, incubation charge etc.</a:t>
                      </a:r>
                    </a:p>
                    <a:p>
                      <a:r>
                        <a:rPr lang="en-US" sz="1800" dirty="0"/>
                        <a:t>(Specify the details of activities)</a:t>
                      </a:r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pPr algn="r"/>
                      <a:endParaRPr lang="en-IN" altLang="en-US" sz="1800" dirty="0"/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pPr algn="r"/>
                      <a:endParaRPr lang="en-IN" altLang="en-US" sz="1800" dirty="0"/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pPr algn="r"/>
                      <a:endParaRPr lang="en-IN" altLang="en-US" sz="1800" dirty="0"/>
                    </a:p>
                  </a:txBody>
                  <a:tcPr marT="38100" marB="3810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29474">
                <a:tc>
                  <a:txBody>
                    <a:bodyPr/>
                    <a:lstStyle/>
                    <a:p>
                      <a:r>
                        <a:rPr lang="en-US" sz="1800" dirty="0"/>
                        <a:t>Miscellaneous</a:t>
                      </a:r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Unforeseen expenses</a:t>
                      </a:r>
                    </a:p>
                    <a:p>
                      <a:r>
                        <a:rPr lang="en-US" sz="1800" dirty="0"/>
                        <a:t>(Specify the details)</a:t>
                      </a:r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pPr algn="r"/>
                      <a:endParaRPr lang="en-IN" altLang="en-US" sz="1800" dirty="0"/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pPr algn="r"/>
                      <a:endParaRPr lang="en-IN" altLang="en-US" sz="1800" dirty="0"/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pPr algn="r"/>
                      <a:endParaRPr lang="en-IN" altLang="en-US" sz="1800" dirty="0"/>
                    </a:p>
                  </a:txBody>
                  <a:tcPr marT="38100" marB="3810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7007">
                <a:tc>
                  <a:txBody>
                    <a:bodyPr/>
                    <a:lstStyle/>
                    <a:p>
                      <a:r>
                        <a:rPr lang="en-US" sz="1800" dirty="0"/>
                        <a:t>Total Amount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altLang="en-US" sz="1800" dirty="0" smtClean="0"/>
                        <a:t>₹</a:t>
                      </a:r>
                      <a:r>
                        <a:rPr lang="en-IN" altLang="en-US" sz="1800" baseline="0" dirty="0" smtClean="0"/>
                        <a:t> </a:t>
                      </a:r>
                      <a:r>
                        <a:rPr lang="en-IN" altLang="en-US" sz="1800" dirty="0" smtClean="0"/>
                        <a:t>0.00</a:t>
                      </a:r>
                      <a:endParaRPr lang="en-I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pPr algn="r"/>
                      <a:endParaRPr lang="en-I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pPr algn="r"/>
                      <a:endParaRPr lang="en-I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38100" marB="3810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6738" y="9128883"/>
            <a:ext cx="18334738" cy="1205742"/>
            <a:chOff x="0" y="0"/>
            <a:chExt cx="4828902" cy="31756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28902" cy="317562"/>
            </a:xfrm>
            <a:custGeom>
              <a:avLst/>
              <a:gdLst/>
              <a:ahLst/>
              <a:cxnLst/>
              <a:rect l="l" t="t" r="r" b="b"/>
              <a:pathLst>
                <a:path w="4828902" h="317562">
                  <a:moveTo>
                    <a:pt x="0" y="0"/>
                  </a:moveTo>
                  <a:lnTo>
                    <a:pt x="4828902" y="0"/>
                  </a:lnTo>
                  <a:lnTo>
                    <a:pt x="4828902" y="317562"/>
                  </a:lnTo>
                  <a:lnTo>
                    <a:pt x="0" y="317562"/>
                  </a:lnTo>
                  <a:close/>
                </a:path>
              </a:pathLst>
            </a:custGeom>
            <a:solidFill>
              <a:srgbClr val="38B5E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28902" cy="3556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46738" y="9258300"/>
            <a:ext cx="18334738" cy="1028700"/>
            <a:chOff x="0" y="0"/>
            <a:chExt cx="4828902" cy="2709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28902" cy="270933"/>
            </a:xfrm>
            <a:custGeom>
              <a:avLst/>
              <a:gdLst/>
              <a:ahLst/>
              <a:cxnLst/>
              <a:rect l="l" t="t" r="r" b="b"/>
              <a:pathLst>
                <a:path w="4828902" h="270933">
                  <a:moveTo>
                    <a:pt x="0" y="0"/>
                  </a:moveTo>
                  <a:lnTo>
                    <a:pt x="4828902" y="0"/>
                  </a:lnTo>
                  <a:lnTo>
                    <a:pt x="482890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1E74B7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828902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725775" y="9548813"/>
            <a:ext cx="2187204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en-US" sz="2999" b="1" dirty="0">
                <a:solidFill>
                  <a:srgbClr val="FFFFFF"/>
                </a:solidFill>
                <a:latin typeface="Cambria Bold"/>
                <a:ea typeface="Cambria Bold"/>
                <a:cs typeface="Cambria Bold"/>
                <a:sym typeface="Cambria Bold"/>
              </a:rPr>
              <a:t>Cohort 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189682" y="9520238"/>
            <a:ext cx="3535453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en-US" sz="2800" b="1" dirty="0">
                <a:solidFill>
                  <a:srgbClr val="FFFFFF"/>
                </a:solidFill>
                <a:latin typeface="Cambria Bold"/>
                <a:ea typeface="Cambria Bold"/>
                <a:cs typeface="Cambria Bold"/>
                <a:sym typeface="Cambria Bold"/>
              </a:rPr>
              <a:t>MANAGE-FISHub</a:t>
            </a:r>
            <a:endParaRPr lang="en-US" sz="2999" b="1" dirty="0">
              <a:solidFill>
                <a:srgbClr val="FFFFFF"/>
              </a:solidFill>
              <a:latin typeface="Cambria Bold"/>
              <a:ea typeface="Cambria Bold"/>
              <a:cs typeface="Cambria Bold"/>
              <a:sym typeface="Cambria Bold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443602" y="3354005"/>
            <a:ext cx="3560853" cy="3007489"/>
            <a:chOff x="0" y="0"/>
            <a:chExt cx="400230" cy="33803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00230" cy="338033"/>
            </a:xfrm>
            <a:custGeom>
              <a:avLst/>
              <a:gdLst/>
              <a:ahLst/>
              <a:cxnLst/>
              <a:rect l="l" t="t" r="r" b="b"/>
              <a:pathLst>
                <a:path w="400230" h="338033">
                  <a:moveTo>
                    <a:pt x="0" y="0"/>
                  </a:moveTo>
                  <a:lnTo>
                    <a:pt x="400230" y="0"/>
                  </a:lnTo>
                  <a:lnTo>
                    <a:pt x="400230" y="338033"/>
                  </a:lnTo>
                  <a:lnTo>
                    <a:pt x="0" y="3380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12" name="Group 12"/>
          <p:cNvGrpSpPr/>
          <p:nvPr/>
        </p:nvGrpSpPr>
        <p:grpSpPr>
          <a:xfrm>
            <a:off x="5390249" y="3354005"/>
            <a:ext cx="3560853" cy="3007489"/>
            <a:chOff x="0" y="0"/>
            <a:chExt cx="400230" cy="338033"/>
          </a:xfrm>
        </p:grpSpPr>
        <p:sp>
          <p:nvSpPr>
            <p:cNvPr id="13" name="Freeform 13"/>
            <p:cNvSpPr/>
            <p:nvPr/>
          </p:nvSpPr>
          <p:spPr>
            <a:xfrm flipH="1">
              <a:off x="0" y="0"/>
              <a:ext cx="400230" cy="338033"/>
            </a:xfrm>
            <a:custGeom>
              <a:avLst/>
              <a:gdLst/>
              <a:ahLst/>
              <a:cxnLst/>
              <a:rect l="l" t="t" r="r" b="b"/>
              <a:pathLst>
                <a:path w="400230" h="338033">
                  <a:moveTo>
                    <a:pt x="400230" y="0"/>
                  </a:moveTo>
                  <a:lnTo>
                    <a:pt x="0" y="0"/>
                  </a:lnTo>
                  <a:lnTo>
                    <a:pt x="0" y="338033"/>
                  </a:lnTo>
                  <a:lnTo>
                    <a:pt x="400230" y="3380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14" name="Group 14"/>
          <p:cNvGrpSpPr/>
          <p:nvPr/>
        </p:nvGrpSpPr>
        <p:grpSpPr>
          <a:xfrm>
            <a:off x="9336897" y="3354005"/>
            <a:ext cx="3560853" cy="3007489"/>
            <a:chOff x="0" y="0"/>
            <a:chExt cx="400230" cy="33803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00230" cy="338033"/>
            </a:xfrm>
            <a:custGeom>
              <a:avLst/>
              <a:gdLst/>
              <a:ahLst/>
              <a:cxnLst/>
              <a:rect l="l" t="t" r="r" b="b"/>
              <a:pathLst>
                <a:path w="400230" h="338033">
                  <a:moveTo>
                    <a:pt x="0" y="0"/>
                  </a:moveTo>
                  <a:lnTo>
                    <a:pt x="400230" y="0"/>
                  </a:lnTo>
                  <a:lnTo>
                    <a:pt x="400230" y="338033"/>
                  </a:lnTo>
                  <a:lnTo>
                    <a:pt x="0" y="3380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16" name="Group 16"/>
          <p:cNvGrpSpPr/>
          <p:nvPr/>
        </p:nvGrpSpPr>
        <p:grpSpPr>
          <a:xfrm>
            <a:off x="13283545" y="3354005"/>
            <a:ext cx="3560853" cy="3007489"/>
            <a:chOff x="0" y="0"/>
            <a:chExt cx="400230" cy="33803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00230" cy="338033"/>
            </a:xfrm>
            <a:custGeom>
              <a:avLst/>
              <a:gdLst/>
              <a:ahLst/>
              <a:cxnLst/>
              <a:rect l="l" t="t" r="r" b="b"/>
              <a:pathLst>
                <a:path w="400230" h="338033">
                  <a:moveTo>
                    <a:pt x="0" y="0"/>
                  </a:moveTo>
                  <a:lnTo>
                    <a:pt x="400230" y="0"/>
                  </a:lnTo>
                  <a:lnTo>
                    <a:pt x="400230" y="338033"/>
                  </a:lnTo>
                  <a:lnTo>
                    <a:pt x="0" y="3380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18" name="Group 18"/>
          <p:cNvGrpSpPr/>
          <p:nvPr/>
        </p:nvGrpSpPr>
        <p:grpSpPr>
          <a:xfrm>
            <a:off x="8495725" y="4209475"/>
            <a:ext cx="1296549" cy="1296549"/>
            <a:chOff x="0" y="0"/>
            <a:chExt cx="341478" cy="341478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341478" cy="341478"/>
            </a:xfrm>
            <a:custGeom>
              <a:avLst/>
              <a:gdLst/>
              <a:ahLst/>
              <a:cxnLst/>
              <a:rect l="l" t="t" r="r" b="b"/>
              <a:pathLst>
                <a:path w="341478" h="341478">
                  <a:moveTo>
                    <a:pt x="0" y="0"/>
                  </a:moveTo>
                  <a:lnTo>
                    <a:pt x="341478" y="0"/>
                  </a:lnTo>
                  <a:lnTo>
                    <a:pt x="341478" y="341478"/>
                  </a:lnTo>
                  <a:lnTo>
                    <a:pt x="0" y="34147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341478" cy="3795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8680619" y="4394369"/>
            <a:ext cx="926762" cy="926762"/>
            <a:chOff x="0" y="0"/>
            <a:chExt cx="276543" cy="276543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76543" cy="276543"/>
            </a:xfrm>
            <a:custGeom>
              <a:avLst/>
              <a:gdLst/>
              <a:ahLst/>
              <a:cxnLst/>
              <a:rect l="l" t="t" r="r" b="b"/>
              <a:pathLst>
                <a:path w="276543" h="276543">
                  <a:moveTo>
                    <a:pt x="0" y="0"/>
                  </a:moveTo>
                  <a:lnTo>
                    <a:pt x="276543" y="0"/>
                  </a:lnTo>
                  <a:lnTo>
                    <a:pt x="276543" y="276543"/>
                  </a:lnTo>
                  <a:lnTo>
                    <a:pt x="0" y="276543"/>
                  </a:lnTo>
                  <a:close/>
                </a:path>
              </a:pathLst>
            </a:custGeom>
            <a:solidFill>
              <a:srgbClr val="1E74B7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276543" cy="314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4602430" y="1663872"/>
            <a:ext cx="9083139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spc="-310">
                <a:solidFill>
                  <a:srgbClr val="111765"/>
                </a:solidFill>
                <a:latin typeface="Garet"/>
                <a:ea typeface="Garet"/>
                <a:cs typeface="Garet"/>
                <a:sym typeface="Garet"/>
              </a:rPr>
              <a:t>Thank You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1853626" y="7484029"/>
            <a:ext cx="5786305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3848" lvl="1" indent="-161924" algn="l">
              <a:lnSpc>
                <a:spcPts val="2549"/>
              </a:lnSpc>
              <a:buFont typeface="Arial"/>
              <a:buChar char="•"/>
            </a:pPr>
            <a:r>
              <a:rPr lang="en-US" sz="1499" i="1">
                <a:solidFill>
                  <a:srgbClr val="607490"/>
                </a:solidFill>
                <a:latin typeface="Garet Italics"/>
                <a:ea typeface="Garet Italics"/>
                <a:cs typeface="Garet Italics"/>
                <a:sym typeface="Garet Italics"/>
              </a:rPr>
              <a:t>Add d</a:t>
            </a:r>
            <a:r>
              <a:rPr lang="en-US" sz="1499" i="1" u="none" strike="noStrike">
                <a:solidFill>
                  <a:srgbClr val="607490"/>
                </a:solidFill>
                <a:latin typeface="Garet Italics"/>
                <a:ea typeface="Garet Italics"/>
                <a:cs typeface="Garet Italics"/>
                <a:sym typeface="Garet Italics"/>
              </a:rPr>
              <a:t>etails of your team </a:t>
            </a:r>
          </a:p>
          <a:p>
            <a:pPr marL="323848" lvl="1" indent="-161924" algn="l">
              <a:lnSpc>
                <a:spcPts val="2549"/>
              </a:lnSpc>
              <a:buFont typeface="Arial"/>
              <a:buChar char="•"/>
            </a:pPr>
            <a:r>
              <a:rPr lang="en-US" sz="1499" i="1" u="none" strike="noStrike">
                <a:solidFill>
                  <a:srgbClr val="607490"/>
                </a:solidFill>
                <a:latin typeface="Garet Italics"/>
                <a:ea typeface="Garet Italics"/>
                <a:cs typeface="Garet Italics"/>
                <a:sym typeface="Garet Italics"/>
              </a:rPr>
              <a:t>Add your contact details (Address, Phone Number &amp; E-Mail id)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6738" y="9128883"/>
            <a:ext cx="18334738" cy="1205742"/>
            <a:chOff x="0" y="0"/>
            <a:chExt cx="4828902" cy="31756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28902" cy="317562"/>
            </a:xfrm>
            <a:custGeom>
              <a:avLst/>
              <a:gdLst/>
              <a:ahLst/>
              <a:cxnLst/>
              <a:rect l="l" t="t" r="r" b="b"/>
              <a:pathLst>
                <a:path w="4828902" h="317562">
                  <a:moveTo>
                    <a:pt x="0" y="0"/>
                  </a:moveTo>
                  <a:lnTo>
                    <a:pt x="4828902" y="0"/>
                  </a:lnTo>
                  <a:lnTo>
                    <a:pt x="4828902" y="317562"/>
                  </a:lnTo>
                  <a:lnTo>
                    <a:pt x="0" y="317562"/>
                  </a:lnTo>
                  <a:close/>
                </a:path>
              </a:pathLst>
            </a:custGeom>
            <a:solidFill>
              <a:srgbClr val="38B5E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28902" cy="3556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46738" y="9258300"/>
            <a:ext cx="18334738" cy="1028700"/>
            <a:chOff x="0" y="0"/>
            <a:chExt cx="4828902" cy="2709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28902" cy="270933"/>
            </a:xfrm>
            <a:custGeom>
              <a:avLst/>
              <a:gdLst/>
              <a:ahLst/>
              <a:cxnLst/>
              <a:rect l="l" t="t" r="r" b="b"/>
              <a:pathLst>
                <a:path w="4828902" h="270933">
                  <a:moveTo>
                    <a:pt x="0" y="0"/>
                  </a:moveTo>
                  <a:lnTo>
                    <a:pt x="4828902" y="0"/>
                  </a:lnTo>
                  <a:lnTo>
                    <a:pt x="482890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1E74B7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828902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725775" y="9548813"/>
            <a:ext cx="2187204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en-US" sz="2800" b="1" dirty="0">
                <a:solidFill>
                  <a:srgbClr val="FFFFFF"/>
                </a:solidFill>
                <a:latin typeface="Cambria Bold"/>
                <a:ea typeface="Cambria Bold"/>
                <a:cs typeface="Cambria Bold"/>
                <a:sym typeface="Cambria Bold"/>
              </a:rPr>
              <a:t>Cohort</a:t>
            </a:r>
            <a:r>
              <a:rPr lang="en-US" sz="2999" b="1" dirty="0">
                <a:solidFill>
                  <a:srgbClr val="FFFFFF"/>
                </a:solidFill>
                <a:latin typeface="Cambria Bold"/>
                <a:ea typeface="Cambria Bold"/>
                <a:cs typeface="Cambria Bold"/>
                <a:sym typeface="Cambria Bold"/>
              </a:rPr>
              <a:t> 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189682" y="9520238"/>
            <a:ext cx="3535453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en-US" sz="2800" b="1">
                <a:solidFill>
                  <a:srgbClr val="FFFFFF"/>
                </a:solidFill>
                <a:latin typeface="Cambria Bold"/>
                <a:ea typeface="Cambria Bold"/>
                <a:cs typeface="Cambria Bold"/>
                <a:sym typeface="Cambria Bold"/>
              </a:rPr>
              <a:t>MANAGE-FISHub</a:t>
            </a:r>
            <a:endParaRPr lang="en-US" sz="2999" b="1">
              <a:solidFill>
                <a:srgbClr val="FFFFFF"/>
              </a:solidFill>
              <a:latin typeface="Cambria Bold"/>
              <a:ea typeface="Cambria Bold"/>
              <a:cs typeface="Cambria Bold"/>
              <a:sym typeface="Cambria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602430" y="1663872"/>
            <a:ext cx="9083139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spc="-310">
                <a:solidFill>
                  <a:srgbClr val="111765"/>
                </a:solidFill>
                <a:latin typeface="Garet"/>
                <a:ea typeface="Garet"/>
                <a:cs typeface="Garet"/>
                <a:sym typeface="Garet"/>
              </a:rPr>
              <a:t>Annexure (Backup Slides)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788156" y="6654740"/>
            <a:ext cx="5786305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3848" lvl="1" indent="-161924" algn="l">
              <a:lnSpc>
                <a:spcPts val="2549"/>
              </a:lnSpc>
              <a:buFont typeface="Arial"/>
              <a:buChar char="•"/>
            </a:pPr>
            <a:r>
              <a:rPr lang="en-US" sz="1499" i="1">
                <a:solidFill>
                  <a:srgbClr val="607490"/>
                </a:solidFill>
                <a:latin typeface="Garet Italics"/>
                <a:ea typeface="Garet Italics"/>
                <a:cs typeface="Garet Italics"/>
                <a:sym typeface="Garet Italics"/>
              </a:rPr>
              <a:t> Not mand</a:t>
            </a:r>
            <a:r>
              <a:rPr lang="en-US" sz="1499" i="1" u="none" strike="noStrike">
                <a:solidFill>
                  <a:srgbClr val="607490"/>
                </a:solidFill>
                <a:latin typeface="Garet Italics"/>
                <a:ea typeface="Garet Italics"/>
                <a:cs typeface="Garet Italics"/>
                <a:sym typeface="Garet Italics"/>
              </a:rPr>
              <a:t>atory but good to have</a:t>
            </a:r>
          </a:p>
          <a:p>
            <a:pPr marL="323848" lvl="1" indent="-161924" algn="l">
              <a:lnSpc>
                <a:spcPts val="2549"/>
              </a:lnSpc>
              <a:buFont typeface="Arial"/>
              <a:buChar char="•"/>
            </a:pPr>
            <a:r>
              <a:rPr lang="en-US" sz="1499" i="1" u="none" strike="noStrike">
                <a:solidFill>
                  <a:srgbClr val="607490"/>
                </a:solidFill>
                <a:latin typeface="Garet Italics"/>
                <a:ea typeface="Garet Italics"/>
                <a:cs typeface="Garet Italics"/>
                <a:sym typeface="Garet Italics"/>
              </a:rPr>
              <a:t> You can include any additional information related to your proposal in the next slides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421</Words>
  <Application>Microsoft Office PowerPoint</Application>
  <PresentationFormat>Custom</PresentationFormat>
  <Paragraphs>101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Cambria Bold</vt:lpstr>
      <vt:lpstr>Arial</vt:lpstr>
      <vt:lpstr>Garet Bold</vt:lpstr>
      <vt:lpstr>Cambria</vt:lpstr>
      <vt:lpstr>Garet Italics</vt:lpstr>
      <vt:lpstr>Cambria Italics</vt:lpstr>
      <vt:lpstr>Calibri</vt:lpstr>
      <vt:lpstr>Garet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MANAGE-Fisheries Innovation and Startup Hub (MANAGE-FISHub)</dc:title>
  <cp:lastModifiedBy>Microsoft account</cp:lastModifiedBy>
  <cp:revision>3</cp:revision>
  <dcterms:created xsi:type="dcterms:W3CDTF">2006-08-16T00:00:00Z</dcterms:created>
  <dcterms:modified xsi:type="dcterms:W3CDTF">2025-09-30T10:58:14Z</dcterms:modified>
  <dc:identifier>DAG0cfePvnE</dc:identifier>
</cp:coreProperties>
</file>